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11" r:id="rId1"/>
    <p:sldMasterId id="2147484024" r:id="rId2"/>
    <p:sldMasterId id="2147484036" r:id="rId3"/>
  </p:sldMasterIdLst>
  <p:notesMasterIdLst>
    <p:notesMasterId r:id="rId36"/>
  </p:notesMasterIdLst>
  <p:handoutMasterIdLst>
    <p:handoutMasterId r:id="rId37"/>
  </p:handoutMasterIdLst>
  <p:sldIdLst>
    <p:sldId id="305" r:id="rId4"/>
    <p:sldId id="267" r:id="rId5"/>
    <p:sldId id="268" r:id="rId6"/>
    <p:sldId id="269" r:id="rId7"/>
    <p:sldId id="304" r:id="rId8"/>
    <p:sldId id="270" r:id="rId9"/>
    <p:sldId id="271" r:id="rId10"/>
    <p:sldId id="272" r:id="rId11"/>
    <p:sldId id="273" r:id="rId12"/>
    <p:sldId id="274" r:id="rId13"/>
    <p:sldId id="275" r:id="rId14"/>
    <p:sldId id="276" r:id="rId15"/>
    <p:sldId id="297" r:id="rId16"/>
    <p:sldId id="277" r:id="rId17"/>
    <p:sldId id="278" r:id="rId18"/>
    <p:sldId id="300" r:id="rId19"/>
    <p:sldId id="279" r:id="rId20"/>
    <p:sldId id="280" r:id="rId21"/>
    <p:sldId id="281" r:id="rId22"/>
    <p:sldId id="282" r:id="rId23"/>
    <p:sldId id="283" r:id="rId24"/>
    <p:sldId id="284" r:id="rId25"/>
    <p:sldId id="285" r:id="rId26"/>
    <p:sldId id="286" r:id="rId27"/>
    <p:sldId id="287" r:id="rId28"/>
    <p:sldId id="288" r:id="rId29"/>
    <p:sldId id="289" r:id="rId30"/>
    <p:sldId id="290" r:id="rId31"/>
    <p:sldId id="291" r:id="rId32"/>
    <p:sldId id="292" r:id="rId33"/>
    <p:sldId id="301" r:id="rId34"/>
    <p:sldId id="306" r:id="rId35"/>
  </p:sldIdLst>
  <p:sldSz cx="9144000" cy="6858000" type="screen4x3"/>
  <p:notesSz cx="6858000" cy="9144000"/>
  <p:defaultTextStyle>
    <a:defPPr>
      <a:defRPr lang="en-GB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6600"/>
    <a:srgbClr val="CC0000"/>
    <a:srgbClr val="CC0066"/>
    <a:srgbClr val="FFFFFF"/>
    <a:srgbClr val="3333FF"/>
    <a:srgbClr val="FFFF00"/>
    <a:srgbClr val="CCCCFF"/>
    <a:srgbClr val="00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40" autoAdjust="0"/>
    <p:restoredTop sz="94693" autoAdjust="0"/>
  </p:normalViewPr>
  <p:slideViewPr>
    <p:cSldViewPr snapToGrid="0">
      <p:cViewPr varScale="1">
        <p:scale>
          <a:sx n="69" d="100"/>
          <a:sy n="69" d="100"/>
        </p:scale>
        <p:origin x="-1410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9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viewProps" Target="viewProps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7" Type="http://schemas.openxmlformats.org/officeDocument/2006/relationships/slide" Target="slides/slide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handoutMaster" Target="handoutMasters/handoutMaster1.xml"/><Relationship Id="rId40" Type="http://schemas.openxmlformats.org/officeDocument/2006/relationships/theme" Target="theme/theme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8" Type="http://schemas.openxmlformats.org/officeDocument/2006/relationships/slide" Target="slides/slide5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hangingPunct="1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D27FA49E-42C6-4024-BD01-D395228378C3}" type="datetimeFigureOut">
              <a:rPr lang="en-US"/>
              <a:pPr>
                <a:defRPr/>
              </a:pPr>
              <a:t>7/19/22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/>
            </a:lvl1pPr>
          </a:lstStyle>
          <a:p>
            <a:pPr>
              <a:defRPr/>
            </a:pPr>
            <a:fld id="{BABFE5C7-2F64-477E-9A37-61E9A44EE0C7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1026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27651" name="Rectangle 1027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AEEDE2CA-952F-4E84-ADAD-649C2C9F99DE}" type="datetimeFigureOut">
              <a:rPr lang="en-GB"/>
              <a:pPr>
                <a:defRPr/>
              </a:pPr>
              <a:t>19/07/2022</a:t>
            </a:fld>
            <a:endParaRPr lang="en-GB"/>
          </a:p>
        </p:txBody>
      </p:sp>
      <p:sp>
        <p:nvSpPr>
          <p:cNvPr id="47108" name="Rectangle 1028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7653" name="Rectangle 1029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/>
              <a:t>Click to 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</a:p>
        </p:txBody>
      </p:sp>
      <p:sp>
        <p:nvSpPr>
          <p:cNvPr id="27654" name="Rectangle 1030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27655" name="Rectangle 1031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fld id="{1BD3B0FD-C798-4B7E-BEF3-0771F24AAE12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741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38281E3-25D6-4044-AE07-63139EF9ED0A}" type="slidenum">
              <a:rPr lang="en-GB" smtClean="0"/>
              <a:pPr>
                <a:defRPr/>
              </a:pPr>
              <a:t>1</a:t>
            </a:fld>
            <a:endParaRPr lang="en-GB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34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37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39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041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4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246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349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451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553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656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5" name="Rectangle 1027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758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861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963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065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68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70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73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475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577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680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17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782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885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0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5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27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29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632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60010E6-BBA0-47AB-9F84-05D1067D27B9}" type="datetime1">
              <a:rPr lang="en-US" smtClean="0"/>
              <a:pPr>
                <a:defRPr/>
              </a:pPr>
              <a:t>7/19/22</a:t>
            </a:fld>
            <a:endParaRPr lang="en-GB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CA11A7E-E544-4420-8138-2F42F55E2476}" type="slidenum">
              <a:rPr lang="en-GB" altLang="en-US" smtClean="0"/>
              <a:pPr>
                <a:defRPr/>
              </a:pPr>
              <a:t>‹#›</a:t>
            </a:fld>
            <a:endParaRPr lang="en-GB" altLang="en-US"/>
          </a:p>
        </p:txBody>
      </p:sp>
      <p:sp>
        <p:nvSpPr>
          <p:cNvPr id="7" name="Rectangle 14"/>
          <p:cNvSpPr>
            <a:spLocks noChangeArrowheads="1"/>
          </p:cNvSpPr>
          <p:nvPr userDrawn="1"/>
        </p:nvSpPr>
        <p:spPr bwMode="auto">
          <a:xfrm>
            <a:off x="1082675" y="6124575"/>
            <a:ext cx="6956425" cy="109538"/>
          </a:xfrm>
          <a:prstGeom prst="rect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 altLang="en-US"/>
          </a:p>
        </p:txBody>
      </p:sp>
      <p:pic>
        <p:nvPicPr>
          <p:cNvPr id="8" name="Picture 4" descr="Province of Yorkshire West Riding.gif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8588" y="5781675"/>
            <a:ext cx="800100" cy="933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2" descr="F:\RA Logo.jpg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134350" y="5781675"/>
            <a:ext cx="811213" cy="933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wipe dir="r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8333E4A-8CFF-45B4-A653-DE41834231DA}" type="datetime1">
              <a:rPr lang="en-US" smtClean="0"/>
              <a:pPr>
                <a:defRPr/>
              </a:pPr>
              <a:t>7/19/22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65D01A2-C003-4068-BF05-CC801C2B6EA6}" type="slidenum">
              <a:rPr lang="en-GB" altLang="en-US" smtClean="0"/>
              <a:pPr>
                <a:defRPr/>
              </a:pPr>
              <a:t>‹#›</a:t>
            </a:fld>
            <a:endParaRPr lang="en-GB" altLang="en-US"/>
          </a:p>
        </p:txBody>
      </p:sp>
    </p:spTree>
  </p:cSld>
  <p:clrMapOvr>
    <a:masterClrMapping/>
  </p:clrMapOvr>
  <p:transition>
    <p:wipe dir="r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1F7396E-B434-4239-9A25-4CA0DF71EB8C}" type="datetime1">
              <a:rPr lang="en-US" smtClean="0"/>
              <a:pPr>
                <a:defRPr/>
              </a:pPr>
              <a:t>7/19/22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E7890CE-4D07-4F89-865E-E5B3A2221465}" type="slidenum">
              <a:rPr lang="en-GB" altLang="en-US" smtClean="0"/>
              <a:pPr>
                <a:defRPr/>
              </a:pPr>
              <a:t>‹#›</a:t>
            </a:fld>
            <a:endParaRPr lang="en-GB" altLang="en-US"/>
          </a:p>
        </p:txBody>
      </p:sp>
    </p:spTree>
  </p:cSld>
  <p:clrMapOvr>
    <a:masterClrMapping/>
  </p:clrMapOvr>
  <p:transition>
    <p:wipe dir="r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625" y="228600"/>
            <a:ext cx="8510588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301625" y="1676400"/>
            <a:ext cx="4194175" cy="44227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4648200" y="1676400"/>
            <a:ext cx="4194175" cy="4422775"/>
          </a:xfrm>
        </p:spPr>
        <p:txBody>
          <a:bodyPr/>
          <a:lstStyle/>
          <a:p>
            <a:pPr lvl="0"/>
            <a:r>
              <a:rPr lang="en-US" noProof="0"/>
              <a:t>Click icon to add clip art</a:t>
            </a:r>
            <a:endParaRPr lang="en-GB" noProof="0" dirty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C4715A3-3FF1-42F1-A454-9FE4A2DA0E1E}" type="datetime1">
              <a:rPr lang="en-US" smtClean="0"/>
              <a:pPr>
                <a:defRPr/>
              </a:pPr>
              <a:t>7/19/22</a:t>
            </a:fld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32FBC1-124E-412E-AAE5-E01087A93EAD}" type="slidenum">
              <a:rPr lang="en-GB" altLang="en-US" smtClean="0"/>
              <a:pPr>
                <a:defRPr/>
              </a:pPr>
              <a:t>‹#›</a:t>
            </a:fld>
            <a:endParaRPr lang="en-GB" altLang="en-US"/>
          </a:p>
        </p:txBody>
      </p:sp>
    </p:spTree>
  </p:cSld>
  <p:clrMapOvr>
    <a:masterClrMapping/>
  </p:clrMapOvr>
  <p:hf sldNum="0"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Rectangle 2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19826FD5-C826-43A7-A49A-4D531F38651C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  <p:sp>
        <p:nvSpPr>
          <p:cNvPr id="5" name="Rectangle 16"/>
          <p:cNvSpPr>
            <a:spLocks noGrp="1" noChangeArrowheads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5EF474-CBA7-4368-839C-044748E2052E}" type="datetime1">
              <a:rPr lang="en-US"/>
              <a:pPr>
                <a:defRPr/>
              </a:pPr>
              <a:t>7/19/22</a:t>
            </a:fld>
            <a:endParaRPr lang="en-GB"/>
          </a:p>
        </p:txBody>
      </p:sp>
    </p:spTree>
  </p:cSld>
  <p:clrMapOvr>
    <a:masterClrMapping/>
  </p:clrMapOvr>
  <p:transition>
    <p:wipe dir="r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22" name="Subtitle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20" name="Footer Placeholder 1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C1FFDD0-62D8-445A-9306-382FE5EC1A66}" type="slidenum">
              <a:rPr lang="en-GB" smtClean="0"/>
              <a:pPr>
                <a:defRPr/>
              </a:pPr>
              <a:t>‹#›</a:t>
            </a:fld>
            <a:endParaRPr lang="en-GB" dirty="0"/>
          </a:p>
        </p:txBody>
      </p:sp>
      <p:sp>
        <p:nvSpPr>
          <p:cNvPr id="8" name="Oval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Oval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CBEBB20-5337-4F4A-83EE-B0C48FE2B191}" type="slidenum">
              <a:rPr lang="en-GB" smtClean="0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843C4DA-208E-4D33-9F07-CF58F5586B99}" type="slidenum">
              <a:rPr lang="en-GB" smtClean="0"/>
              <a:pPr>
                <a:defRPr/>
              </a:pPr>
              <a:t>‹#›</a:t>
            </a:fld>
            <a:endParaRPr lang="en-GB" dirty="0"/>
          </a:p>
        </p:txBody>
      </p:sp>
      <p:sp>
        <p:nvSpPr>
          <p:cNvPr id="10" name="Rectangle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Oval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Oval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3170C1C-374E-4F30-B739-A438BAA637ED}" type="slidenum">
              <a:rPr lang="en-GB" smtClean="0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A142DCA-DA7D-4E54-A661-30603454A9E4}" type="slidenum">
              <a:rPr lang="en-GB" smtClean="0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7FBE4FA-7A27-4837-9212-9DF5AA80DC4D}" type="slidenum">
              <a:rPr lang="en-GB" smtClean="0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  <a:endParaRPr kumimoji="0"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916832"/>
            <a:ext cx="8219256" cy="3581752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3A2208C-EED3-4AF1-A2F6-33C41398D73B}" type="datetime1">
              <a:rPr lang="en-US" smtClean="0"/>
              <a:pPr>
                <a:defRPr/>
              </a:pPr>
              <a:t>7/19/22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D289518-A739-46AD-B4BB-5F2B41DB9D3B}" type="slidenum">
              <a:rPr lang="en-GB" altLang="en-US" smtClean="0"/>
              <a:pPr>
                <a:defRPr/>
              </a:pPr>
              <a:t>‹#›</a:t>
            </a:fld>
            <a:endParaRPr lang="en-GB" altLang="en-US"/>
          </a:p>
        </p:txBody>
      </p:sp>
    </p:spTree>
  </p:cSld>
  <p:clrMapOvr>
    <a:masterClrMapping/>
  </p:clrMapOvr>
  <p:transition>
    <p:wipe dir="r"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2E2227E-9AFD-40D7-A93A-53D4EDFF72DC}" type="slidenum">
              <a:rPr lang="en-GB" smtClean="0"/>
              <a:pPr>
                <a:defRPr/>
              </a:pPr>
              <a:t>‹#›</a:t>
            </a:fld>
            <a:endParaRPr lang="en-GB" dirty="0"/>
          </a:p>
        </p:txBody>
      </p:sp>
      <p:sp>
        <p:nvSpPr>
          <p:cNvPr id="6" name="Rectangle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23C7887-3064-4C2B-905E-C93F060BAAD8}" type="slidenum">
              <a:rPr lang="en-GB" smtClean="0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FD6BE32-6205-40CD-B52D-591F001FB667}" type="slidenum">
              <a:rPr lang="en-GB" smtClean="0"/>
              <a:pPr>
                <a:defRPr/>
              </a:pPr>
              <a:t>‹#›</a:t>
            </a:fld>
            <a:endParaRPr lang="en-GB" dirty="0"/>
          </a:p>
        </p:txBody>
      </p:sp>
      <p:sp>
        <p:nvSpPr>
          <p:cNvPr id="8" name="Rectangle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/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en-US"/>
              <a:t>Click icon to add picture</a:t>
            </a:r>
            <a:endParaRPr kumimoji="0" lang="en-US" dirty="0"/>
          </a:p>
        </p:txBody>
      </p:sp>
      <p:sp>
        <p:nvSpPr>
          <p:cNvPr id="9" name="Flowchart: Process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Flowchart: Process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D81E2B0-EBBF-46DB-8441-296E2E5D1458}" type="slidenum">
              <a:rPr lang="en-GB" smtClean="0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F311416-31ED-4304-8614-0053131EC245}" type="slidenum">
              <a:rPr lang="en-GB" smtClean="0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C1FFDD0-62D8-445A-9306-382FE5EC1A66}" type="slidenum">
              <a:rPr lang="en-GB" smtClean="0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CBEBB20-5337-4F4A-83EE-B0C48FE2B191}" type="slidenum">
              <a:rPr lang="en-GB" smtClean="0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843C4DA-208E-4D33-9F07-CF58F5586B99}" type="slidenum">
              <a:rPr lang="en-GB" smtClean="0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3170C1C-374E-4F30-B739-A438BAA637ED}" type="slidenum">
              <a:rPr lang="en-GB" smtClean="0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A142DCA-DA7D-4E54-A661-30603454A9E4}" type="slidenum">
              <a:rPr lang="en-GB" smtClean="0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304FF6E-B43A-4F02-B83E-3EC989E1626A}" type="datetime1">
              <a:rPr lang="en-US" smtClean="0"/>
              <a:pPr>
                <a:defRPr/>
              </a:pPr>
              <a:t>7/19/22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1139D2A-F29F-49AD-B91D-5E2498A0ED19}" type="slidenum">
              <a:rPr lang="en-GB" altLang="en-US" smtClean="0"/>
              <a:pPr>
                <a:defRPr/>
              </a:pPr>
              <a:t>‹#›</a:t>
            </a:fld>
            <a:endParaRPr lang="en-GB" alt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wipe dir="r"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7FBE4FA-7A27-4837-9212-9DF5AA80DC4D}" type="slidenum">
              <a:rPr lang="en-GB" smtClean="0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2E2227E-9AFD-40D7-A93A-53D4EDFF72DC}" type="slidenum">
              <a:rPr lang="en-GB" smtClean="0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23C7887-3064-4C2B-905E-C93F060BAAD8}" type="slidenum">
              <a:rPr lang="en-GB" smtClean="0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FD6BE32-6205-40CD-B52D-591F001FB667}" type="slidenum">
              <a:rPr lang="en-GB" smtClean="0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D81E2B0-EBBF-46DB-8441-296E2E5D1458}" type="slidenum">
              <a:rPr lang="en-GB" smtClean="0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F311416-31ED-4304-8614-0053131EC245}" type="slidenum">
              <a:rPr lang="en-GB" smtClean="0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03AADDF-C4E3-49B6-9EB0-44538953987F}" type="datetime1">
              <a:rPr lang="en-US" smtClean="0"/>
              <a:pPr>
                <a:defRPr/>
              </a:pPr>
              <a:t>7/19/22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CB1EB6D-44AC-4A73-B041-62D05C288F39}" type="slidenum">
              <a:rPr lang="en-GB" altLang="en-US" smtClean="0"/>
              <a:pPr>
                <a:defRPr/>
              </a:pPr>
              <a:t>‹#›</a:t>
            </a:fld>
            <a:endParaRPr lang="en-GB" altLang="en-US"/>
          </a:p>
        </p:txBody>
      </p:sp>
    </p:spTree>
  </p:cSld>
  <p:clrMapOvr>
    <a:masterClrMapping/>
  </p:clrMapOvr>
  <p:transition>
    <p:wipe dir="r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86E454D-C0CD-488E-9E8A-196539F8E8DC}" type="datetime1">
              <a:rPr lang="en-US" smtClean="0"/>
              <a:pPr>
                <a:defRPr/>
              </a:pPr>
              <a:t>7/19/22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B011340-8D99-4060-96EA-66A22F473EE3}" type="slidenum">
              <a:rPr lang="en-GB" altLang="en-US" smtClean="0"/>
              <a:pPr>
                <a:defRPr/>
              </a:pPr>
              <a:t>‹#›</a:t>
            </a:fld>
            <a:endParaRPr lang="en-GB" altLang="en-US"/>
          </a:p>
        </p:txBody>
      </p:sp>
    </p:spTree>
  </p:cSld>
  <p:clrMapOvr>
    <a:masterClrMapping/>
  </p:clrMapOvr>
  <p:transition>
    <p:wipe dir="r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9D150AD-2843-49DD-8D11-365B393E95DD}" type="datetime1">
              <a:rPr lang="en-US" smtClean="0"/>
              <a:pPr>
                <a:defRPr/>
              </a:pPr>
              <a:t>7/19/22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0B78B3B-BE49-4F7A-8A88-EB56979F7343}" type="slidenum">
              <a:rPr lang="en-GB" altLang="en-US" smtClean="0"/>
              <a:pPr>
                <a:defRPr/>
              </a:pPr>
              <a:t>‹#›</a:t>
            </a:fld>
            <a:endParaRPr lang="en-GB" altLang="en-US"/>
          </a:p>
        </p:txBody>
      </p:sp>
    </p:spTree>
  </p:cSld>
  <p:clrMapOvr>
    <a:masterClrMapping/>
  </p:clrMapOvr>
  <p:transition>
    <p:wipe dir="r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D5FAB4A-5457-4E04-B2B7-EEFFAAF3239C}" type="datetime1">
              <a:rPr lang="en-US" smtClean="0"/>
              <a:pPr>
                <a:defRPr/>
              </a:pPr>
              <a:t>7/19/22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96AA54D-965C-43B2-B861-D589A455B566}" type="slidenum">
              <a:rPr lang="en-GB" altLang="en-US" smtClean="0"/>
              <a:pPr>
                <a:defRPr/>
              </a:pPr>
              <a:t>‹#›</a:t>
            </a:fld>
            <a:endParaRPr lang="en-GB" altLang="en-US"/>
          </a:p>
        </p:txBody>
      </p:sp>
    </p:spTree>
  </p:cSld>
  <p:clrMapOvr>
    <a:masterClrMapping/>
  </p:clrMapOvr>
  <p:transition>
    <p:wipe dir="r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5431F48-607F-4938-B851-DA05B4E47494}" type="datetime1">
              <a:rPr lang="en-US" smtClean="0"/>
              <a:pPr>
                <a:defRPr/>
              </a:pPr>
              <a:t>7/19/22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604E74D-6B87-42A9-AC39-1758C9C8F05F}" type="slidenum">
              <a:rPr lang="en-GB" altLang="en-US" smtClean="0"/>
              <a:pPr>
                <a:defRPr/>
              </a:pPr>
              <a:t>‹#›</a:t>
            </a:fld>
            <a:endParaRPr lang="en-GB" altLang="en-US"/>
          </a:p>
        </p:txBody>
      </p:sp>
    </p:spTree>
  </p:cSld>
  <p:clrMapOvr>
    <a:masterClrMapping/>
  </p:clrMapOvr>
  <p:transition>
    <p:wipe dir="r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1CD147B-8722-41DD-ABF6-E64E83408AD1}" type="datetime1">
              <a:rPr lang="en-US" smtClean="0"/>
              <a:pPr>
                <a:defRPr/>
              </a:pPr>
              <a:t>7/19/22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pPr>
              <a:defRPr/>
            </a:pPr>
            <a:fld id="{D2B12645-E122-473F-AB97-24E5987868F0}" type="slidenum">
              <a:rPr lang="en-GB" altLang="en-US" smtClean="0"/>
              <a:pPr>
                <a:defRPr/>
              </a:pPr>
              <a:t>‹#›</a:t>
            </a:fld>
            <a:endParaRPr lang="en-GB" alt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>
    <p:wipe dir="r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5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4" Type="http://schemas.openxmlformats.org/officeDocument/2006/relationships/image" Target="../media/image3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fld id="{9C4715A3-3FF1-42F1-A454-9FE4A2DA0E1E}" type="datetime1">
              <a:rPr lang="en-US" smtClean="0"/>
              <a:pPr>
                <a:defRPr/>
              </a:pPr>
              <a:t>7/19/22</a:t>
            </a:fld>
            <a:endParaRPr lang="en-GB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fld id="{2A32FBC1-124E-412E-AAE5-E01087A93EAD}" type="slidenum">
              <a:rPr lang="en-GB" altLang="en-US" smtClean="0"/>
              <a:pPr>
                <a:defRPr/>
              </a:pPr>
              <a:t>‹#›</a:t>
            </a:fld>
            <a:endParaRPr lang="en-GB" altLang="en-US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  <p:pic>
        <p:nvPicPr>
          <p:cNvPr id="16" name="Picture 15" descr="edtrg.png"/>
          <p:cNvPicPr>
            <a:picLocks noChangeAspect="1"/>
          </p:cNvPicPr>
          <p:nvPr/>
        </p:nvPicPr>
        <p:blipFill>
          <a:blip r:embed="rId15" cstate="print"/>
          <a:stretch>
            <a:fillRect/>
          </a:stretch>
        </p:blipFill>
        <p:spPr>
          <a:xfrm>
            <a:off x="7092280" y="5733256"/>
            <a:ext cx="1804267" cy="841179"/>
          </a:xfrm>
          <a:prstGeom prst="rect">
            <a:avLst/>
          </a:prstGeom>
        </p:spPr>
      </p:pic>
      <p:pic>
        <p:nvPicPr>
          <p:cNvPr id="17" name="Picture 16" descr="trans-png.png"/>
          <p:cNvPicPr>
            <a:picLocks noChangeAspect="1"/>
          </p:cNvPicPr>
          <p:nvPr/>
        </p:nvPicPr>
        <p:blipFill>
          <a:blip r:embed="rId16" cstate="print"/>
          <a:stretch>
            <a:fillRect/>
          </a:stretch>
        </p:blipFill>
        <p:spPr>
          <a:xfrm>
            <a:off x="7884368" y="5445224"/>
            <a:ext cx="493006" cy="581236"/>
          </a:xfrm>
          <a:prstGeom prst="rect">
            <a:avLst/>
          </a:prstGeom>
        </p:spPr>
      </p:pic>
      <p:sp>
        <p:nvSpPr>
          <p:cNvPr id="14" name="Rectangle 14"/>
          <p:cNvSpPr>
            <a:spLocks noChangeArrowheads="1"/>
          </p:cNvSpPr>
          <p:nvPr userDrawn="1"/>
        </p:nvSpPr>
        <p:spPr bwMode="auto">
          <a:xfrm>
            <a:off x="1082675" y="6124575"/>
            <a:ext cx="6956425" cy="109538"/>
          </a:xfrm>
          <a:prstGeom prst="rect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 altLang="en-US"/>
          </a:p>
        </p:txBody>
      </p:sp>
      <p:pic>
        <p:nvPicPr>
          <p:cNvPr id="15" name="Picture 4" descr="Province of Yorkshire West Riding.gif"/>
          <p:cNvPicPr>
            <a:picLocks noChangeAspect="1"/>
          </p:cNvPicPr>
          <p:nvPr userDrawn="1"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128588" y="5781675"/>
            <a:ext cx="800100" cy="933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Picture 2" descr="F:\RA Logo.jpg"/>
          <p:cNvPicPr>
            <a:picLocks noChangeAspect="1" noChangeArrowheads="1"/>
          </p:cNvPicPr>
          <p:nvPr userDrawn="1"/>
        </p:nvPicPr>
        <p:blipFill>
          <a:blip r:embed="rId18" cstate="print"/>
          <a:srcRect/>
          <a:stretch>
            <a:fillRect/>
          </a:stretch>
        </p:blipFill>
        <p:spPr bwMode="auto">
          <a:xfrm>
            <a:off x="8134350" y="5781675"/>
            <a:ext cx="811213" cy="933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012" r:id="rId1"/>
    <p:sldLayoutId id="2147484013" r:id="rId2"/>
    <p:sldLayoutId id="2147484014" r:id="rId3"/>
    <p:sldLayoutId id="2147484015" r:id="rId4"/>
    <p:sldLayoutId id="2147484016" r:id="rId5"/>
    <p:sldLayoutId id="2147484017" r:id="rId6"/>
    <p:sldLayoutId id="2147484018" r:id="rId7"/>
    <p:sldLayoutId id="2147484019" r:id="rId8"/>
    <p:sldLayoutId id="2147484020" r:id="rId9"/>
    <p:sldLayoutId id="2147484021" r:id="rId10"/>
    <p:sldLayoutId id="2147484022" r:id="rId11"/>
    <p:sldLayoutId id="2147484023" r:id="rId12"/>
    <p:sldLayoutId id="2147484000" r:id="rId13"/>
  </p:sldLayoutIdLst>
  <p:transition>
    <p:wipe dir="r"/>
  </p:transition>
  <p:hf sldNum="0" hdr="0" ftr="0" dt="0"/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e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Oval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Donut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pPr>
              <a:defRPr/>
            </a:pPr>
            <a:endParaRPr lang="en-GB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pPr>
              <a:defRPr/>
            </a:pPr>
            <a:endParaRPr lang="en-GB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pPr>
              <a:defRPr/>
            </a:pPr>
            <a:fld id="{CDCAE8E7-6067-4302-B440-E008C707D91A}" type="slidenum">
              <a:rPr lang="en-GB" smtClean="0"/>
              <a:pPr>
                <a:defRPr/>
              </a:pPr>
              <a:t>‹#›</a:t>
            </a:fld>
            <a:endParaRPr lang="en-GB" dirty="0"/>
          </a:p>
        </p:txBody>
      </p:sp>
      <p:sp>
        <p:nvSpPr>
          <p:cNvPr id="15" name="Rectangle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pic>
        <p:nvPicPr>
          <p:cNvPr id="13" name="Picture 12" descr="edtrg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7092280" y="5733256"/>
            <a:ext cx="1804267" cy="841179"/>
          </a:xfrm>
          <a:prstGeom prst="rect">
            <a:avLst/>
          </a:prstGeom>
        </p:spPr>
      </p:pic>
      <p:pic>
        <p:nvPicPr>
          <p:cNvPr id="14" name="Picture 13" descr="trans-png.png"/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>
            <a:off x="7884368" y="5445224"/>
            <a:ext cx="493006" cy="581236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025" r:id="rId1"/>
    <p:sldLayoutId id="2147484026" r:id="rId2"/>
    <p:sldLayoutId id="2147484027" r:id="rId3"/>
    <p:sldLayoutId id="2147484028" r:id="rId4"/>
    <p:sldLayoutId id="2147484029" r:id="rId5"/>
    <p:sldLayoutId id="2147484030" r:id="rId6"/>
    <p:sldLayoutId id="2147484031" r:id="rId7"/>
    <p:sldLayoutId id="2147484032" r:id="rId8"/>
    <p:sldLayoutId id="2147484033" r:id="rId9"/>
    <p:sldLayoutId id="2147484034" r:id="rId10"/>
    <p:sldLayoutId id="2147484035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9C4715A3-3FF1-42F1-A454-9FE4A2DA0E1E}" type="datetime1">
              <a:rPr lang="en-US" smtClean="0"/>
              <a:pPr>
                <a:defRPr/>
              </a:pPr>
              <a:t>7/19/22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2A32FBC1-124E-412E-AAE5-E01087A93EAD}" type="slidenum">
              <a:rPr lang="en-GB" altLang="en-US" smtClean="0"/>
              <a:pPr>
                <a:defRPr/>
              </a:pPr>
              <a:t>‹#›</a:t>
            </a:fld>
            <a:endParaRPr lang="en-GB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37" r:id="rId1"/>
    <p:sldLayoutId id="2147484038" r:id="rId2"/>
    <p:sldLayoutId id="2147484039" r:id="rId3"/>
    <p:sldLayoutId id="2147484040" r:id="rId4"/>
    <p:sldLayoutId id="2147484041" r:id="rId5"/>
    <p:sldLayoutId id="2147484042" r:id="rId6"/>
    <p:sldLayoutId id="2147484043" r:id="rId7"/>
    <p:sldLayoutId id="2147484044" r:id="rId8"/>
    <p:sldLayoutId id="2147484045" r:id="rId9"/>
    <p:sldLayoutId id="2147484046" r:id="rId10"/>
    <p:sldLayoutId id="2147484047" r:id="rId1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5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5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5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5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5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5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5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5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5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5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5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5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5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Rot="1" noChangeArrowheads="1"/>
          </p:cNvSpPr>
          <p:nvPr>
            <p:ph type="ctrTitle"/>
          </p:nvPr>
        </p:nvSpPr>
        <p:spPr>
          <a:xfrm>
            <a:off x="611188" y="692150"/>
            <a:ext cx="7772400" cy="2022475"/>
          </a:xfrm>
        </p:spPr>
        <p:txBody>
          <a:bodyPr/>
          <a:lstStyle/>
          <a:p>
            <a:pPr algn="r" eaLnBrk="1" hangingPunct="1">
              <a:defRPr/>
            </a:pPr>
            <a:r>
              <a:rPr lang="en-GB" sz="5400" b="1" i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Province of Yorkshire, </a:t>
            </a:r>
            <a:br>
              <a:rPr lang="en-GB" sz="5400" b="1" i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GB" sz="5400" b="1" i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West Riding</a:t>
            </a:r>
          </a:p>
        </p:txBody>
      </p:sp>
      <p:sp>
        <p:nvSpPr>
          <p:cNvPr id="34827" name="Rectangle 11"/>
          <p:cNvSpPr>
            <a:spLocks noGrp="1" noRot="1" noChangeArrowheads="1"/>
          </p:cNvSpPr>
          <p:nvPr>
            <p:ph type="subTitle" idx="1"/>
          </p:nvPr>
        </p:nvSpPr>
        <p:spPr>
          <a:xfrm>
            <a:off x="1191491" y="3140968"/>
            <a:ext cx="5417128" cy="2214563"/>
          </a:xfrm>
        </p:spPr>
        <p:txBody>
          <a:bodyPr/>
          <a:lstStyle/>
          <a:p>
            <a:pPr algn="r" eaLnBrk="1" hangingPunct="1">
              <a:defRPr/>
            </a:pPr>
            <a:r>
              <a:rPr lang="en-GB" sz="4800" b="1" i="1" dirty="0">
                <a:solidFill>
                  <a:schemeClr val="accent1">
                    <a:lumMod val="75000"/>
                  </a:schemeClr>
                </a:solidFill>
              </a:rPr>
              <a:t>Treasurers’</a:t>
            </a:r>
          </a:p>
          <a:p>
            <a:pPr algn="r" eaLnBrk="1" hangingPunct="1">
              <a:defRPr/>
            </a:pPr>
            <a:r>
              <a:rPr lang="en-GB" sz="4800" b="1" i="1" dirty="0">
                <a:solidFill>
                  <a:schemeClr val="accent1">
                    <a:lumMod val="75000"/>
                  </a:schemeClr>
                </a:solidFill>
              </a:rPr>
              <a:t>Workshop 2017</a:t>
            </a:r>
          </a:p>
        </p:txBody>
      </p:sp>
    </p:spTree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3" descr="scan00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57400" y="433388"/>
            <a:ext cx="5157788" cy="5676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6" descr="scan00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57388" y="458788"/>
            <a:ext cx="5446712" cy="5630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GB" altLang="en-US" b="1">
                <a:latin typeface="Cambria" pitchFamily="18" charset="0"/>
              </a:rPr>
              <a:t>Sources of information for preparation of accounts</a:t>
            </a:r>
            <a:endParaRPr lang="en-US" altLang="en-US" b="1">
              <a:latin typeface="Cambria" pitchFamily="18" charset="0"/>
            </a:endParaRPr>
          </a:p>
        </p:txBody>
      </p:sp>
      <p:sp>
        <p:nvSpPr>
          <p:cNvPr id="25603" name="Rectangle 3"/>
          <p:cNvSpPr>
            <a:spLocks noGrp="1" noChangeArrowheads="1"/>
          </p:cNvSpPr>
          <p:nvPr>
            <p:ph idx="1"/>
          </p:nvPr>
        </p:nvSpPr>
        <p:spPr>
          <a:xfrm>
            <a:off x="1025236" y="2124075"/>
            <a:ext cx="7363114" cy="35433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GB" altLang="en-US" sz="2800" dirty="0">
                <a:latin typeface="Calibri" pitchFamily="34" charset="0"/>
              </a:rPr>
              <a:t>Opening balance sheet</a:t>
            </a:r>
            <a:endParaRPr lang="en-US" altLang="en-US" sz="2800" dirty="0">
              <a:latin typeface="Calibri" pitchFamily="34" charset="0"/>
            </a:endParaRPr>
          </a:p>
          <a:p>
            <a:pPr eaLnBrk="1" hangingPunct="1">
              <a:lnSpc>
                <a:spcPct val="80000"/>
              </a:lnSpc>
            </a:pPr>
            <a:endParaRPr lang="en-GB" altLang="en-US" sz="2800" dirty="0">
              <a:latin typeface="Calibri" pitchFamily="34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en-GB" altLang="en-US" sz="2800" dirty="0">
                <a:latin typeface="Calibri" pitchFamily="34" charset="0"/>
              </a:rPr>
              <a:t>Cash book transactions</a:t>
            </a:r>
          </a:p>
          <a:p>
            <a:pPr eaLnBrk="1" hangingPunct="1">
              <a:lnSpc>
                <a:spcPct val="80000"/>
              </a:lnSpc>
            </a:pPr>
            <a:endParaRPr lang="en-GB" altLang="en-US" sz="2800" dirty="0">
              <a:latin typeface="Calibri" pitchFamily="34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en-GB" altLang="en-US" sz="2800" dirty="0">
                <a:latin typeface="Calibri" pitchFamily="34" charset="0"/>
              </a:rPr>
              <a:t>Adjustments including prepayments &amp; accruals</a:t>
            </a:r>
          </a:p>
          <a:p>
            <a:pPr lvl="1" eaLnBrk="1" hangingPunct="1">
              <a:lnSpc>
                <a:spcPct val="80000"/>
              </a:lnSpc>
            </a:pPr>
            <a:r>
              <a:rPr lang="en-GB" altLang="en-US" sz="2400" dirty="0">
                <a:latin typeface="Calibri" pitchFamily="34" charset="0"/>
              </a:rPr>
              <a:t>Subscriptions</a:t>
            </a:r>
          </a:p>
          <a:p>
            <a:pPr lvl="1" eaLnBrk="1" hangingPunct="1">
              <a:lnSpc>
                <a:spcPct val="80000"/>
              </a:lnSpc>
            </a:pPr>
            <a:r>
              <a:rPr lang="en-GB" altLang="en-US" sz="2400" dirty="0">
                <a:latin typeface="Calibri" pitchFamily="34" charset="0"/>
              </a:rPr>
              <a:t>Grand &amp; Provincial Grand Lodge Dues</a:t>
            </a:r>
          </a:p>
          <a:p>
            <a:pPr lvl="1" eaLnBrk="1" hangingPunct="1">
              <a:lnSpc>
                <a:spcPct val="80000"/>
              </a:lnSpc>
            </a:pPr>
            <a:r>
              <a:rPr lang="en-GB" altLang="en-US" sz="2400" dirty="0">
                <a:latin typeface="Calibri" pitchFamily="34" charset="0"/>
              </a:rPr>
              <a:t>Expenses</a:t>
            </a:r>
            <a:endParaRPr lang="en-US" altLang="en-US" sz="2400" dirty="0">
              <a:latin typeface="Calibri" pitchFamily="34" charset="0"/>
            </a:endParaRPr>
          </a:p>
        </p:txBody>
      </p:sp>
    </p:spTree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6" descr="scan00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88963"/>
            <a:ext cx="9144000" cy="5195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altLang="en-US" b="1">
                <a:latin typeface="Cambria" pitchFamily="18" charset="0"/>
              </a:rPr>
              <a:t>Records &amp; Responsibilities</a:t>
            </a:r>
            <a:endParaRPr lang="en-US" altLang="en-US" b="1">
              <a:latin typeface="Cambria" pitchFamily="18" charset="0"/>
            </a:endParaRPr>
          </a:p>
        </p:txBody>
      </p:sp>
      <p:sp>
        <p:nvSpPr>
          <p:cNvPr id="27651" name="Rectangle 3"/>
          <p:cNvSpPr>
            <a:spLocks noGrp="1" noChangeArrowheads="1"/>
          </p:cNvSpPr>
          <p:nvPr>
            <p:ph idx="1"/>
          </p:nvPr>
        </p:nvSpPr>
        <p:spPr>
          <a:xfrm>
            <a:off x="1011382" y="2043113"/>
            <a:ext cx="7757968" cy="3382962"/>
          </a:xfrm>
        </p:spPr>
        <p:txBody>
          <a:bodyPr/>
          <a:lstStyle/>
          <a:p>
            <a:pPr eaLnBrk="1" hangingPunct="1"/>
            <a:r>
              <a:rPr lang="en-GB" altLang="en-US" sz="2800" dirty="0">
                <a:latin typeface="Calibri" pitchFamily="34" charset="0"/>
              </a:rPr>
              <a:t>Cash Book</a:t>
            </a:r>
          </a:p>
          <a:p>
            <a:pPr eaLnBrk="1" hangingPunct="1"/>
            <a:r>
              <a:rPr lang="en-GB" altLang="en-US" sz="2800" dirty="0">
                <a:latin typeface="Calibri" pitchFamily="34" charset="0"/>
              </a:rPr>
              <a:t>Lodge / Chapter Funds</a:t>
            </a:r>
          </a:p>
          <a:p>
            <a:pPr eaLnBrk="1" hangingPunct="1"/>
            <a:r>
              <a:rPr lang="en-GB" altLang="en-US" sz="2800" dirty="0">
                <a:latin typeface="Calibri" pitchFamily="34" charset="0"/>
              </a:rPr>
              <a:t>Members Subscription Record</a:t>
            </a:r>
          </a:p>
          <a:p>
            <a:pPr eaLnBrk="1" hangingPunct="1"/>
            <a:r>
              <a:rPr lang="en-GB" altLang="en-US" sz="2800" dirty="0">
                <a:latin typeface="Calibri" pitchFamily="34" charset="0"/>
              </a:rPr>
              <a:t>Lodge / Chapter Investments &amp; Properties</a:t>
            </a:r>
          </a:p>
          <a:p>
            <a:pPr eaLnBrk="1" hangingPunct="1"/>
            <a:r>
              <a:rPr lang="en-GB" altLang="en-US" sz="2800" dirty="0">
                <a:latin typeface="Calibri" pitchFamily="34" charset="0"/>
              </a:rPr>
              <a:t>Lodge / Chapter Inventory</a:t>
            </a:r>
          </a:p>
          <a:p>
            <a:pPr eaLnBrk="1" hangingPunct="1"/>
            <a:r>
              <a:rPr lang="en-GB" altLang="en-US" sz="2800" dirty="0">
                <a:latin typeface="Calibri" pitchFamily="34" charset="0"/>
              </a:rPr>
              <a:t>Taxation</a:t>
            </a:r>
            <a:endParaRPr lang="en-US" altLang="en-US" sz="2800" dirty="0">
              <a:latin typeface="Calibri" pitchFamily="34" charset="0"/>
            </a:endParaRPr>
          </a:p>
        </p:txBody>
      </p:sp>
    </p:spTree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altLang="en-US" b="1">
                <a:latin typeface="Cambria" pitchFamily="18" charset="0"/>
              </a:rPr>
              <a:t>Cash book</a:t>
            </a:r>
            <a:endParaRPr lang="en-US" altLang="en-US" b="1">
              <a:latin typeface="Cambria" pitchFamily="18" charset="0"/>
            </a:endParaRPr>
          </a:p>
        </p:txBody>
      </p:sp>
      <p:sp>
        <p:nvSpPr>
          <p:cNvPr id="28675" name="Rectangle 3"/>
          <p:cNvSpPr>
            <a:spLocks noGrp="1" noChangeArrowheads="1"/>
          </p:cNvSpPr>
          <p:nvPr>
            <p:ph idx="1"/>
          </p:nvPr>
        </p:nvSpPr>
        <p:spPr>
          <a:xfrm>
            <a:off x="997527" y="1481426"/>
            <a:ext cx="7844415" cy="3886200"/>
          </a:xfrm>
        </p:spPr>
        <p:txBody>
          <a:bodyPr>
            <a:normAutofit lnSpcReduction="10000"/>
          </a:bodyPr>
          <a:lstStyle/>
          <a:p>
            <a:pPr eaLnBrk="1" hangingPunct="1"/>
            <a:r>
              <a:rPr lang="en-GB" altLang="en-US" sz="2800" dirty="0">
                <a:latin typeface="Calibri" pitchFamily="34" charset="0"/>
              </a:rPr>
              <a:t>Computerised spreadsheet or Manual</a:t>
            </a:r>
          </a:p>
          <a:p>
            <a:pPr eaLnBrk="1" hangingPunct="1">
              <a:buFont typeface="Wingdings" pitchFamily="2" charset="2"/>
              <a:buNone/>
            </a:pPr>
            <a:endParaRPr lang="en-GB" altLang="en-US" sz="2800" dirty="0">
              <a:latin typeface="Calibri" pitchFamily="34" charset="0"/>
            </a:endParaRPr>
          </a:p>
          <a:p>
            <a:pPr eaLnBrk="1" hangingPunct="1"/>
            <a:r>
              <a:rPr lang="en-GB" altLang="en-US" sz="2800" dirty="0">
                <a:latin typeface="Calibri" pitchFamily="34" charset="0"/>
              </a:rPr>
              <a:t>Columnar to provide analysis of receipts &amp; payments</a:t>
            </a:r>
          </a:p>
          <a:p>
            <a:pPr eaLnBrk="1" hangingPunct="1"/>
            <a:endParaRPr lang="en-GB" altLang="en-US" sz="2800" dirty="0">
              <a:latin typeface="Calibri" pitchFamily="34" charset="0"/>
            </a:endParaRPr>
          </a:p>
          <a:p>
            <a:pPr eaLnBrk="1" hangingPunct="1"/>
            <a:r>
              <a:rPr lang="en-GB" altLang="en-US" sz="2800" dirty="0">
                <a:latin typeface="Calibri" pitchFamily="34" charset="0"/>
              </a:rPr>
              <a:t>Regular reconciliation with bank statement</a:t>
            </a:r>
          </a:p>
          <a:p>
            <a:pPr eaLnBrk="1" hangingPunct="1"/>
            <a:endParaRPr lang="en-GB" altLang="en-US" sz="2800" dirty="0">
              <a:latin typeface="Calibri" pitchFamily="34" charset="0"/>
            </a:endParaRPr>
          </a:p>
          <a:p>
            <a:pPr eaLnBrk="1" hangingPunct="1"/>
            <a:r>
              <a:rPr lang="en-GB" altLang="en-US" sz="2800" dirty="0">
                <a:latin typeface="Calibri" pitchFamily="34" charset="0"/>
              </a:rPr>
              <a:t>Records are the property of the Lodge / Chapter</a:t>
            </a:r>
            <a:endParaRPr lang="en-US" altLang="en-US" sz="2800" dirty="0">
              <a:latin typeface="Calibri" pitchFamily="34" charset="0"/>
            </a:endParaRPr>
          </a:p>
        </p:txBody>
      </p:sp>
    </p:spTree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421" descr="cashbook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063" y="731838"/>
            <a:ext cx="8180387" cy="4926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altLang="en-US" b="1">
                <a:latin typeface="Cambria" pitchFamily="18" charset="0"/>
              </a:rPr>
              <a:t>Lodge / Chapter Funds</a:t>
            </a:r>
            <a:endParaRPr lang="en-US" altLang="en-US" b="1">
              <a:latin typeface="Cambria" pitchFamily="18" charset="0"/>
            </a:endParaRPr>
          </a:p>
        </p:txBody>
      </p:sp>
      <p:sp>
        <p:nvSpPr>
          <p:cNvPr id="30723" name="Rectangle 3"/>
          <p:cNvSpPr>
            <a:spLocks noGrp="1" noChangeArrowheads="1"/>
          </p:cNvSpPr>
          <p:nvPr>
            <p:ph idx="1"/>
          </p:nvPr>
        </p:nvSpPr>
        <p:spPr>
          <a:xfrm>
            <a:off x="588963" y="1898650"/>
            <a:ext cx="8229600" cy="3886200"/>
          </a:xfrm>
        </p:spPr>
        <p:txBody>
          <a:bodyPr>
            <a:normAutofit lnSpcReduction="10000"/>
          </a:bodyPr>
          <a:lstStyle/>
          <a:p>
            <a:pPr eaLnBrk="1" hangingPunct="1"/>
            <a:r>
              <a:rPr lang="en-GB" altLang="en-US" sz="2800">
                <a:latin typeface="Calibri" pitchFamily="34" charset="0"/>
              </a:rPr>
              <a:t>All moneys to be paid into a Bank Account</a:t>
            </a:r>
          </a:p>
          <a:p>
            <a:pPr eaLnBrk="1" hangingPunct="1"/>
            <a:r>
              <a:rPr lang="en-GB" altLang="en-US" sz="2800">
                <a:latin typeface="Calibri" pitchFamily="34" charset="0"/>
              </a:rPr>
              <a:t>Account to be in Lodge / Chapter name</a:t>
            </a:r>
          </a:p>
          <a:p>
            <a:pPr eaLnBrk="1" hangingPunct="1"/>
            <a:r>
              <a:rPr lang="en-GB" altLang="en-US" sz="2800">
                <a:latin typeface="Calibri" pitchFamily="34" charset="0"/>
              </a:rPr>
              <a:t>Surplus funds to be placed on deposit</a:t>
            </a:r>
          </a:p>
          <a:p>
            <a:pPr eaLnBrk="1" hangingPunct="1"/>
            <a:r>
              <a:rPr lang="en-GB" altLang="en-US" sz="2800">
                <a:latin typeface="Calibri" pitchFamily="34" charset="0"/>
              </a:rPr>
              <a:t>All receipts to be paid into the bank</a:t>
            </a:r>
          </a:p>
          <a:p>
            <a:pPr eaLnBrk="1" hangingPunct="1"/>
            <a:r>
              <a:rPr lang="en-GB" altLang="en-US" sz="2800">
                <a:latin typeface="Calibri" pitchFamily="34" charset="0"/>
              </a:rPr>
              <a:t>All payments to be paid by cheque</a:t>
            </a:r>
          </a:p>
          <a:p>
            <a:pPr eaLnBrk="1" hangingPunct="1"/>
            <a:r>
              <a:rPr lang="en-GB" altLang="en-US" sz="2800">
                <a:latin typeface="Calibri" pitchFamily="34" charset="0"/>
              </a:rPr>
              <a:t>Receipts to be issued for income if appropriate</a:t>
            </a:r>
          </a:p>
          <a:p>
            <a:pPr eaLnBrk="1" hangingPunct="1"/>
            <a:r>
              <a:rPr lang="en-GB" altLang="en-US" sz="2800">
                <a:latin typeface="Calibri" pitchFamily="34" charset="0"/>
              </a:rPr>
              <a:t>Invoices or receipts to be obtained for payments made </a:t>
            </a:r>
            <a:endParaRPr lang="en-US" altLang="en-US" sz="2800">
              <a:latin typeface="Calibri" pitchFamily="34" charset="0"/>
            </a:endParaRPr>
          </a:p>
        </p:txBody>
      </p:sp>
    </p:spTree>
  </p:cSld>
  <p:clrMapOvr>
    <a:masterClrMapping/>
  </p:clrMapOvr>
  <p:transition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GB" altLang="en-US" b="1">
                <a:latin typeface="Cambria" pitchFamily="18" charset="0"/>
              </a:rPr>
              <a:t>Members Subscription Record</a:t>
            </a:r>
            <a:endParaRPr lang="en-US" altLang="en-US" b="1">
              <a:latin typeface="Cambria" pitchFamily="18" charset="0"/>
            </a:endParaRPr>
          </a:p>
        </p:txBody>
      </p:sp>
      <p:sp>
        <p:nvSpPr>
          <p:cNvPr id="31747" name="Rectangle 3"/>
          <p:cNvSpPr>
            <a:spLocks noGrp="1" noChangeArrowheads="1"/>
          </p:cNvSpPr>
          <p:nvPr>
            <p:ph idx="1"/>
          </p:nvPr>
        </p:nvSpPr>
        <p:spPr>
          <a:xfrm>
            <a:off x="1080654" y="1612900"/>
            <a:ext cx="7377545" cy="3779838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endParaRPr lang="en-GB" altLang="en-US" sz="2800" dirty="0">
              <a:latin typeface="Calibri" pitchFamily="34" charset="0"/>
            </a:endParaRPr>
          </a:p>
          <a:p>
            <a:pPr eaLnBrk="1" hangingPunct="1"/>
            <a:r>
              <a:rPr lang="en-GB" altLang="en-US" sz="2800" dirty="0">
                <a:latin typeface="Calibri" pitchFamily="34" charset="0"/>
              </a:rPr>
              <a:t>Bound book or annual list</a:t>
            </a:r>
          </a:p>
          <a:p>
            <a:pPr eaLnBrk="1" hangingPunct="1"/>
            <a:r>
              <a:rPr lang="en-GB" altLang="en-US" sz="2800" dirty="0">
                <a:latin typeface="Calibri" pitchFamily="34" charset="0"/>
              </a:rPr>
              <a:t>Record for each Subscribing Member</a:t>
            </a:r>
          </a:p>
          <a:p>
            <a:pPr lvl="1" eaLnBrk="1" hangingPunct="1"/>
            <a:r>
              <a:rPr lang="en-GB" altLang="en-US" sz="2400" dirty="0">
                <a:latin typeface="Calibri" pitchFamily="34" charset="0"/>
              </a:rPr>
              <a:t>Amount due</a:t>
            </a:r>
          </a:p>
          <a:p>
            <a:pPr lvl="1" eaLnBrk="1" hangingPunct="1"/>
            <a:r>
              <a:rPr lang="en-GB" altLang="en-US" sz="2400" dirty="0">
                <a:latin typeface="Calibri" pitchFamily="34" charset="0"/>
              </a:rPr>
              <a:t>Amount received</a:t>
            </a:r>
          </a:p>
          <a:p>
            <a:pPr lvl="1" eaLnBrk="1" hangingPunct="1"/>
            <a:r>
              <a:rPr lang="en-GB" altLang="en-US" sz="2400" dirty="0">
                <a:latin typeface="Calibri" pitchFamily="34" charset="0"/>
              </a:rPr>
              <a:t>Date received</a:t>
            </a:r>
          </a:p>
          <a:p>
            <a:pPr eaLnBrk="1" hangingPunct="1"/>
            <a:r>
              <a:rPr lang="en-GB" altLang="en-US" sz="2800" dirty="0">
                <a:latin typeface="Calibri" pitchFamily="34" charset="0"/>
              </a:rPr>
              <a:t>Total amount received to agree to cash book</a:t>
            </a:r>
          </a:p>
          <a:p>
            <a:pPr eaLnBrk="1" hangingPunct="1">
              <a:buClr>
                <a:schemeClr val="tx1"/>
              </a:buClr>
            </a:pPr>
            <a:endParaRPr lang="en-US" altLang="en-US" sz="2800" dirty="0">
              <a:latin typeface="Calibri" pitchFamily="34" charset="0"/>
            </a:endParaRPr>
          </a:p>
        </p:txBody>
      </p:sp>
    </p:spTree>
  </p:cSld>
  <p:clrMapOvr>
    <a:masterClrMapping/>
  </p:clrMapOvr>
  <p:transition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GB" altLang="en-US" b="1">
                <a:latin typeface="Cambria" pitchFamily="18" charset="0"/>
              </a:rPr>
              <a:t>Lodge / Chapter Investments &amp; Properties</a:t>
            </a:r>
            <a:endParaRPr lang="en-US" altLang="en-US" b="1">
              <a:latin typeface="Cambria" pitchFamily="18" charset="0"/>
            </a:endParaRPr>
          </a:p>
        </p:txBody>
      </p:sp>
      <p:sp>
        <p:nvSpPr>
          <p:cNvPr id="32771" name="Rectangle 3"/>
          <p:cNvSpPr>
            <a:spLocks noGrp="1" noChangeArrowheads="1"/>
          </p:cNvSpPr>
          <p:nvPr>
            <p:ph idx="1"/>
          </p:nvPr>
        </p:nvSpPr>
        <p:spPr>
          <a:xfrm>
            <a:off x="1039091" y="1874838"/>
            <a:ext cx="7849322" cy="3635375"/>
          </a:xfrm>
        </p:spPr>
        <p:txBody>
          <a:bodyPr/>
          <a:lstStyle/>
          <a:p>
            <a:pPr eaLnBrk="1" hangingPunct="1"/>
            <a:r>
              <a:rPr lang="en-GB" altLang="en-US" sz="2800" dirty="0">
                <a:latin typeface="Calibri" pitchFamily="34" charset="0"/>
              </a:rPr>
              <a:t>Obtain advice from reputable financial advisor</a:t>
            </a:r>
          </a:p>
          <a:p>
            <a:pPr eaLnBrk="1" hangingPunct="1"/>
            <a:r>
              <a:rPr lang="en-GB" altLang="en-US" sz="2800" dirty="0">
                <a:latin typeface="Calibri" pitchFamily="34" charset="0"/>
              </a:rPr>
              <a:t>Security of funds is paramount                    </a:t>
            </a:r>
          </a:p>
          <a:p>
            <a:pPr eaLnBrk="1" hangingPunct="1"/>
            <a:r>
              <a:rPr lang="en-GB" altLang="en-US" sz="2800" dirty="0">
                <a:latin typeface="Calibri" pitchFamily="34" charset="0"/>
              </a:rPr>
              <a:t>Investments to be held in name of Lodge or Chapter (or trustees)</a:t>
            </a:r>
          </a:p>
          <a:p>
            <a:pPr eaLnBrk="1" hangingPunct="1"/>
            <a:r>
              <a:rPr lang="en-GB" altLang="en-US" sz="2800" dirty="0">
                <a:latin typeface="Calibri" pitchFamily="34" charset="0"/>
              </a:rPr>
              <a:t>Trustees of Masonic Halls or Shares in Masonic Hall Companies</a:t>
            </a:r>
          </a:p>
          <a:p>
            <a:pPr eaLnBrk="1" hangingPunct="1"/>
            <a:r>
              <a:rPr lang="en-GB" altLang="en-US" sz="2800" dirty="0">
                <a:latin typeface="Calibri" pitchFamily="34" charset="0"/>
              </a:rPr>
              <a:t>Safe keeping of documents of title</a:t>
            </a:r>
            <a:endParaRPr lang="en-US" altLang="en-US" sz="2800" dirty="0">
              <a:latin typeface="Calibri" pitchFamily="34" charset="0"/>
            </a:endParaRPr>
          </a:p>
        </p:txBody>
      </p:sp>
    </p:spTree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b="1">
                <a:latin typeface="Cambria" pitchFamily="18" charset="0"/>
              </a:rPr>
              <a:t>Introduction </a:t>
            </a:r>
          </a:p>
        </p:txBody>
      </p:sp>
      <p:sp>
        <p:nvSpPr>
          <p:cNvPr id="15363" name="Rectangle 1027"/>
          <p:cNvSpPr>
            <a:spLocks noGrp="1" noChangeArrowheads="1"/>
          </p:cNvSpPr>
          <p:nvPr>
            <p:ph idx="1"/>
          </p:nvPr>
        </p:nvSpPr>
        <p:spPr>
          <a:xfrm>
            <a:off x="1314450" y="1839913"/>
            <a:ext cx="7524750" cy="3886200"/>
          </a:xfrm>
        </p:spPr>
        <p:txBody>
          <a:bodyPr/>
          <a:lstStyle/>
          <a:p>
            <a:pPr eaLnBrk="1" hangingPunct="1"/>
            <a:r>
              <a:rPr lang="en-GB" altLang="en-US" sz="2800" dirty="0">
                <a:latin typeface="Calibri" pitchFamily="34" charset="0"/>
              </a:rPr>
              <a:t>Lodge Treasurer’s Duties</a:t>
            </a:r>
            <a:endParaRPr lang="en-US" altLang="en-US" sz="2800" dirty="0">
              <a:latin typeface="Calibri" pitchFamily="34" charset="0"/>
            </a:endParaRPr>
          </a:p>
          <a:p>
            <a:pPr eaLnBrk="1" hangingPunct="1"/>
            <a:r>
              <a:rPr lang="en-GB" altLang="en-US" sz="2800" dirty="0">
                <a:latin typeface="Calibri" pitchFamily="34" charset="0"/>
              </a:rPr>
              <a:t>Income &amp; Expenditure Account &amp; Balance Sheet</a:t>
            </a:r>
            <a:endParaRPr lang="en-US" altLang="en-US" sz="2800" dirty="0">
              <a:latin typeface="Calibri" pitchFamily="34" charset="0"/>
            </a:endParaRPr>
          </a:p>
          <a:p>
            <a:pPr eaLnBrk="1" hangingPunct="1"/>
            <a:r>
              <a:rPr lang="en-GB" altLang="en-US" sz="2800" dirty="0">
                <a:latin typeface="Calibri" pitchFamily="34" charset="0"/>
              </a:rPr>
              <a:t>Records &amp; Responsibilities</a:t>
            </a:r>
          </a:p>
          <a:p>
            <a:pPr eaLnBrk="1" hangingPunct="1"/>
            <a:r>
              <a:rPr lang="en-GB" altLang="en-US" sz="2800" dirty="0">
                <a:latin typeface="Calibri" pitchFamily="34" charset="0"/>
              </a:rPr>
              <a:t>Audit Requirement</a:t>
            </a:r>
          </a:p>
          <a:p>
            <a:pPr eaLnBrk="1" hangingPunct="1"/>
            <a:r>
              <a:rPr lang="en-GB" altLang="en-US" sz="2800" dirty="0">
                <a:latin typeface="Calibri" pitchFamily="34" charset="0"/>
              </a:rPr>
              <a:t>Budgets</a:t>
            </a:r>
            <a:endParaRPr lang="en-US" altLang="en-US" sz="2800" dirty="0">
              <a:latin typeface="Calibri" pitchFamily="34" charset="0"/>
            </a:endParaRPr>
          </a:p>
        </p:txBody>
      </p:sp>
    </p:spTree>
  </p:cSld>
  <p:clrMapOvr>
    <a:masterClrMapping/>
  </p:clrMapOvr>
  <p:transition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altLang="en-US" b="1">
                <a:latin typeface="Cambria" pitchFamily="18" charset="0"/>
              </a:rPr>
              <a:t>Lodge / Chapter Inventory</a:t>
            </a:r>
            <a:endParaRPr lang="en-US" altLang="en-US" b="1">
              <a:latin typeface="Cambria" pitchFamily="18" charset="0"/>
            </a:endParaRPr>
          </a:p>
        </p:txBody>
      </p:sp>
      <p:sp>
        <p:nvSpPr>
          <p:cNvPr id="33795" name="Rectangle 3"/>
          <p:cNvSpPr>
            <a:spLocks noGrp="1" noChangeArrowheads="1"/>
          </p:cNvSpPr>
          <p:nvPr>
            <p:ph idx="1"/>
          </p:nvPr>
        </p:nvSpPr>
        <p:spPr>
          <a:xfrm>
            <a:off x="1052944" y="1981200"/>
            <a:ext cx="7862455" cy="4114800"/>
          </a:xfrm>
        </p:spPr>
        <p:txBody>
          <a:bodyPr/>
          <a:lstStyle/>
          <a:p>
            <a:pPr eaLnBrk="1" hangingPunct="1"/>
            <a:r>
              <a:rPr lang="en-GB" altLang="en-US" sz="2800" dirty="0">
                <a:latin typeface="Calibri" pitchFamily="34" charset="0"/>
              </a:rPr>
              <a:t>Maintain inventory of lodge property</a:t>
            </a:r>
          </a:p>
          <a:p>
            <a:pPr eaLnBrk="1" hangingPunct="1"/>
            <a:endParaRPr lang="en-GB" altLang="en-US" sz="2800" dirty="0">
              <a:latin typeface="Calibri" pitchFamily="34" charset="0"/>
            </a:endParaRPr>
          </a:p>
          <a:p>
            <a:pPr eaLnBrk="1" hangingPunct="1"/>
            <a:r>
              <a:rPr lang="en-GB" altLang="en-US" sz="2800" dirty="0">
                <a:latin typeface="Calibri" pitchFamily="34" charset="0"/>
              </a:rPr>
              <a:t>Shared items                                    </a:t>
            </a:r>
          </a:p>
          <a:p>
            <a:pPr eaLnBrk="1" hangingPunct="1">
              <a:buFont typeface="Wingdings" pitchFamily="2" charset="2"/>
              <a:buNone/>
            </a:pPr>
            <a:r>
              <a:rPr lang="en-GB" altLang="en-US" sz="2800" dirty="0">
                <a:latin typeface="Calibri" pitchFamily="34" charset="0"/>
              </a:rPr>
              <a:t>                                                                     </a:t>
            </a:r>
          </a:p>
          <a:p>
            <a:pPr eaLnBrk="1" hangingPunct="1"/>
            <a:r>
              <a:rPr lang="en-GB" altLang="en-US" sz="2800" dirty="0">
                <a:latin typeface="Calibri" pitchFamily="34" charset="0"/>
              </a:rPr>
              <a:t>Unusual or valuable items</a:t>
            </a:r>
          </a:p>
          <a:p>
            <a:pPr eaLnBrk="1" hangingPunct="1">
              <a:buFont typeface="Wingdings" pitchFamily="2" charset="2"/>
              <a:buNone/>
            </a:pPr>
            <a:endParaRPr lang="en-GB" altLang="en-US" sz="2800" dirty="0">
              <a:latin typeface="Calibri" pitchFamily="34" charset="0"/>
            </a:endParaRPr>
          </a:p>
          <a:p>
            <a:pPr eaLnBrk="1" hangingPunct="1"/>
            <a:r>
              <a:rPr lang="en-GB" altLang="en-US" sz="2800" dirty="0">
                <a:latin typeface="Calibri" pitchFamily="34" charset="0"/>
              </a:rPr>
              <a:t>Ensure insurance cover is in place</a:t>
            </a:r>
            <a:endParaRPr lang="en-US" altLang="en-US" sz="2800" dirty="0">
              <a:latin typeface="Calibri" pitchFamily="34" charset="0"/>
            </a:endParaRPr>
          </a:p>
        </p:txBody>
      </p:sp>
    </p:spTree>
  </p:cSld>
  <p:clrMapOvr>
    <a:masterClrMapping/>
  </p:clrMapOvr>
  <p:transition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>
          <a:xfrm>
            <a:off x="698500" y="419100"/>
            <a:ext cx="7772400" cy="914400"/>
          </a:xfrm>
        </p:spPr>
        <p:txBody>
          <a:bodyPr/>
          <a:lstStyle/>
          <a:p>
            <a:pPr eaLnBrk="1" hangingPunct="1"/>
            <a:r>
              <a:rPr lang="en-GB" altLang="en-US" b="1">
                <a:latin typeface="Cambria" pitchFamily="18" charset="0"/>
              </a:rPr>
              <a:t>Taxation</a:t>
            </a:r>
            <a:endParaRPr lang="en-US" altLang="en-US" b="1">
              <a:latin typeface="Cambria" pitchFamily="18" charset="0"/>
            </a:endParaRPr>
          </a:p>
        </p:txBody>
      </p:sp>
      <p:sp>
        <p:nvSpPr>
          <p:cNvPr id="34819" name="Rectangle 3"/>
          <p:cNvSpPr>
            <a:spLocks noGrp="1" noChangeArrowheads="1"/>
          </p:cNvSpPr>
          <p:nvPr>
            <p:ph idx="1"/>
          </p:nvPr>
        </p:nvSpPr>
        <p:spPr>
          <a:xfrm>
            <a:off x="1039090" y="1371600"/>
            <a:ext cx="7419109" cy="4448175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GB" altLang="en-US" sz="2800" dirty="0">
                <a:latin typeface="Calibri" pitchFamily="34" charset="0"/>
              </a:rPr>
              <a:t>Lodges &amp; Chapters are within scope of Corporation Tax</a:t>
            </a:r>
          </a:p>
          <a:p>
            <a:pPr eaLnBrk="1" hangingPunct="1">
              <a:lnSpc>
                <a:spcPct val="90000"/>
              </a:lnSpc>
            </a:pPr>
            <a:endParaRPr lang="en-GB" altLang="en-US" sz="2800" dirty="0">
              <a:latin typeface="Calibri" pitchFamily="34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en-GB" altLang="en-US" sz="2800" dirty="0">
                <a:latin typeface="Calibri" pitchFamily="34" charset="0"/>
              </a:rPr>
              <a:t>Investment Income, Rents &amp; Capital Gains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GB" altLang="en-US" sz="2800" dirty="0">
                <a:latin typeface="Calibri" pitchFamily="34" charset="0"/>
              </a:rPr>
              <a:t>	are taxable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endParaRPr lang="en-GB" altLang="en-US" sz="2800" dirty="0">
              <a:latin typeface="Calibri" pitchFamily="34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en-GB" altLang="en-US" sz="2800" dirty="0">
                <a:latin typeface="Calibri" pitchFamily="34" charset="0"/>
              </a:rPr>
              <a:t>Subscription Income is not taxable</a:t>
            </a:r>
          </a:p>
          <a:p>
            <a:pPr eaLnBrk="1" hangingPunct="1">
              <a:lnSpc>
                <a:spcPct val="90000"/>
              </a:lnSpc>
            </a:pPr>
            <a:endParaRPr lang="en-GB" altLang="en-US" sz="2800" dirty="0">
              <a:latin typeface="Calibri" pitchFamily="34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en-GB" altLang="en-US" sz="2800" dirty="0">
                <a:latin typeface="Calibri" pitchFamily="34" charset="0"/>
              </a:rPr>
              <a:t>Lodge running costs are not deductible</a:t>
            </a:r>
          </a:p>
          <a:p>
            <a:pPr eaLnBrk="1" hangingPunct="1">
              <a:lnSpc>
                <a:spcPct val="90000"/>
              </a:lnSpc>
              <a:buClr>
                <a:schemeClr val="tx1"/>
              </a:buClr>
            </a:pPr>
            <a:endParaRPr lang="en-US" altLang="en-US" dirty="0"/>
          </a:p>
        </p:txBody>
      </p:sp>
    </p:spTree>
  </p:cSld>
  <p:clrMapOvr>
    <a:masterClrMapping/>
  </p:clrMapOvr>
  <p:transition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7772400" cy="1143000"/>
          </a:xfrm>
        </p:spPr>
        <p:txBody>
          <a:bodyPr/>
          <a:lstStyle/>
          <a:p>
            <a:pPr eaLnBrk="1" hangingPunct="1"/>
            <a:r>
              <a:rPr lang="en-GB" altLang="en-US" b="1">
                <a:latin typeface="Cambria" pitchFamily="18" charset="0"/>
              </a:rPr>
              <a:t>Taxation . . .</a:t>
            </a:r>
            <a:endParaRPr lang="en-US" altLang="en-US" b="1">
              <a:latin typeface="Cambria" pitchFamily="18" charset="0"/>
            </a:endParaRPr>
          </a:p>
        </p:txBody>
      </p:sp>
      <p:sp>
        <p:nvSpPr>
          <p:cNvPr id="35843" name="Rectangle 3"/>
          <p:cNvSpPr>
            <a:spLocks noGrp="1" noChangeArrowheads="1"/>
          </p:cNvSpPr>
          <p:nvPr>
            <p:ph idx="1"/>
          </p:nvPr>
        </p:nvSpPr>
        <p:spPr>
          <a:xfrm>
            <a:off x="1080654" y="1447800"/>
            <a:ext cx="7377545" cy="4259263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GB" altLang="en-US" sz="2800" b="1" dirty="0">
                <a:latin typeface="Calibri" pitchFamily="34" charset="0"/>
              </a:rPr>
              <a:t>Legal requirement</a:t>
            </a:r>
            <a:r>
              <a:rPr lang="en-GB" altLang="en-US" sz="2800" dirty="0">
                <a:latin typeface="Calibri" pitchFamily="34" charset="0"/>
              </a:rPr>
              <a:t> to file a Corporation Tax return</a:t>
            </a:r>
          </a:p>
          <a:p>
            <a:pPr eaLnBrk="1" hangingPunct="1">
              <a:lnSpc>
                <a:spcPct val="80000"/>
              </a:lnSpc>
            </a:pPr>
            <a:r>
              <a:rPr lang="en-GB" altLang="en-US" sz="2800" b="1" dirty="0">
                <a:latin typeface="Calibri" pitchFamily="34" charset="0"/>
              </a:rPr>
              <a:t>£10,000 zero rate band</a:t>
            </a:r>
            <a:r>
              <a:rPr lang="en-GB" altLang="en-US" sz="2800" dirty="0">
                <a:latin typeface="Calibri" pitchFamily="34" charset="0"/>
              </a:rPr>
              <a:t> in force from 2002 to 2006 – no liability for most Lodges/Chapters</a:t>
            </a:r>
          </a:p>
          <a:p>
            <a:pPr eaLnBrk="1" hangingPunct="1">
              <a:lnSpc>
                <a:spcPct val="80000"/>
              </a:lnSpc>
            </a:pPr>
            <a:r>
              <a:rPr lang="en-GB" altLang="en-US" sz="2800" b="1" dirty="0">
                <a:latin typeface="Calibri" pitchFamily="34" charset="0"/>
              </a:rPr>
              <a:t>Zero rate band withdrawn</a:t>
            </a:r>
            <a:r>
              <a:rPr lang="en-GB" altLang="en-US" sz="2800" dirty="0">
                <a:latin typeface="Calibri" pitchFamily="34" charset="0"/>
              </a:rPr>
              <a:t> from April 2006 – all lodges / chapters now potentially taxable</a:t>
            </a:r>
          </a:p>
          <a:p>
            <a:pPr eaLnBrk="1" hangingPunct="1">
              <a:lnSpc>
                <a:spcPct val="80000"/>
              </a:lnSpc>
            </a:pPr>
            <a:r>
              <a:rPr lang="en-GB" altLang="en-US" sz="2800" b="1" dirty="0">
                <a:latin typeface="Calibri" pitchFamily="34" charset="0"/>
              </a:rPr>
              <a:t>But no liability and no return </a:t>
            </a:r>
            <a:r>
              <a:rPr lang="en-GB" altLang="en-US" sz="2800" dirty="0">
                <a:latin typeface="Calibri" pitchFamily="34" charset="0"/>
              </a:rPr>
              <a:t>required</a:t>
            </a:r>
            <a:r>
              <a:rPr lang="en-GB" altLang="en-US" sz="2800" b="1" dirty="0">
                <a:latin typeface="Calibri" pitchFamily="34" charset="0"/>
              </a:rPr>
              <a:t> </a:t>
            </a:r>
            <a:r>
              <a:rPr lang="en-GB" altLang="en-US" sz="2800" dirty="0">
                <a:latin typeface="Calibri" pitchFamily="34" charset="0"/>
              </a:rPr>
              <a:t>if tax would be </a:t>
            </a:r>
            <a:r>
              <a:rPr lang="en-GB" altLang="en-US" sz="2800" b="1" dirty="0">
                <a:latin typeface="Calibri" pitchFamily="34" charset="0"/>
              </a:rPr>
              <a:t>less than £100</a:t>
            </a:r>
          </a:p>
          <a:p>
            <a:pPr eaLnBrk="1" hangingPunct="1">
              <a:lnSpc>
                <a:spcPct val="80000"/>
              </a:lnSpc>
              <a:buClr>
                <a:schemeClr val="tx1"/>
              </a:buClr>
            </a:pPr>
            <a:r>
              <a:rPr lang="en-GB" altLang="en-US" sz="2800" b="1" dirty="0">
                <a:latin typeface="Calibri" pitchFamily="34" charset="0"/>
              </a:rPr>
              <a:t>Returns must now be filed electronically</a:t>
            </a:r>
          </a:p>
          <a:p>
            <a:pPr eaLnBrk="1" hangingPunct="1">
              <a:lnSpc>
                <a:spcPct val="80000"/>
              </a:lnSpc>
            </a:pPr>
            <a:r>
              <a:rPr lang="en-GB" altLang="en-US" sz="2800" b="1" dirty="0">
                <a:latin typeface="Calibri" pitchFamily="34" charset="0"/>
              </a:rPr>
              <a:t>IF IN DOUBT OBTAIN PROFESSIONAL ADVICE</a:t>
            </a:r>
            <a:endParaRPr lang="en-US" altLang="en-US" sz="2800" b="1" dirty="0">
              <a:latin typeface="Calibri" pitchFamily="34" charset="0"/>
            </a:endParaRPr>
          </a:p>
        </p:txBody>
      </p:sp>
    </p:spTree>
  </p:cSld>
  <p:clrMapOvr>
    <a:masterClrMapping/>
  </p:clrMapOvr>
  <p:transition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>
          <a:xfrm>
            <a:off x="328613" y="457200"/>
            <a:ext cx="8596312" cy="1371600"/>
          </a:xfrm>
        </p:spPr>
        <p:txBody>
          <a:bodyPr/>
          <a:lstStyle/>
          <a:p>
            <a:pPr eaLnBrk="1" hangingPunct="1"/>
            <a:r>
              <a:rPr lang="en-GB" altLang="en-US" b="1">
                <a:latin typeface="Cambria" pitchFamily="18" charset="0"/>
              </a:rPr>
              <a:t>Bank &amp; Building Society Interest</a:t>
            </a:r>
            <a:endParaRPr lang="en-US" altLang="en-US" b="1">
              <a:latin typeface="Cambria" pitchFamily="18" charset="0"/>
            </a:endParaRPr>
          </a:p>
        </p:txBody>
      </p:sp>
      <p:sp>
        <p:nvSpPr>
          <p:cNvPr id="36867" name="Rectangle 3"/>
          <p:cNvSpPr>
            <a:spLocks noGrp="1" noChangeArrowheads="1"/>
          </p:cNvSpPr>
          <p:nvPr>
            <p:ph idx="1"/>
          </p:nvPr>
        </p:nvSpPr>
        <p:spPr>
          <a:xfrm>
            <a:off x="1039091" y="1909763"/>
            <a:ext cx="7777884" cy="3886200"/>
          </a:xfrm>
        </p:spPr>
        <p:txBody>
          <a:bodyPr/>
          <a:lstStyle/>
          <a:p>
            <a:pPr eaLnBrk="1" hangingPunct="1"/>
            <a:r>
              <a:rPr lang="en-GB" altLang="en-US" sz="2800" dirty="0">
                <a:latin typeface="Calibri" pitchFamily="34" charset="0"/>
              </a:rPr>
              <a:t>Any tax deducted can be offset or reclaimed</a:t>
            </a:r>
          </a:p>
          <a:p>
            <a:pPr eaLnBrk="1" hangingPunct="1">
              <a:buFont typeface="Wingdings" pitchFamily="2" charset="2"/>
              <a:buNone/>
            </a:pPr>
            <a:endParaRPr lang="en-GB" altLang="en-US" sz="1100" dirty="0">
              <a:latin typeface="Calibri" pitchFamily="34" charset="0"/>
            </a:endParaRPr>
          </a:p>
          <a:p>
            <a:pPr eaLnBrk="1" hangingPunct="1"/>
            <a:r>
              <a:rPr lang="en-GB" altLang="en-US" sz="2800" dirty="0">
                <a:latin typeface="Calibri" pitchFamily="34" charset="0"/>
              </a:rPr>
              <a:t>May prefer to have interest paid gross </a:t>
            </a:r>
          </a:p>
          <a:p>
            <a:pPr eaLnBrk="1" hangingPunct="1"/>
            <a:endParaRPr lang="en-GB" altLang="en-US" sz="1100" dirty="0">
              <a:latin typeface="Calibri" pitchFamily="34" charset="0"/>
            </a:endParaRPr>
          </a:p>
          <a:p>
            <a:pPr eaLnBrk="1" hangingPunct="1"/>
            <a:r>
              <a:rPr lang="en-GB" altLang="en-US" sz="2800" dirty="0">
                <a:latin typeface="Calibri" pitchFamily="34" charset="0"/>
              </a:rPr>
              <a:t>Banks should pay gross automatically</a:t>
            </a:r>
          </a:p>
          <a:p>
            <a:pPr eaLnBrk="1" hangingPunct="1"/>
            <a:endParaRPr lang="en-GB" altLang="en-US" sz="1100" dirty="0">
              <a:latin typeface="Calibri" pitchFamily="34" charset="0"/>
            </a:endParaRPr>
          </a:p>
          <a:p>
            <a:pPr eaLnBrk="1" hangingPunct="1"/>
            <a:r>
              <a:rPr lang="en-GB" altLang="en-US" sz="2800" dirty="0">
                <a:latin typeface="Calibri" pitchFamily="34" charset="0"/>
              </a:rPr>
              <a:t>Building Societies may require Form 38(INP</a:t>
            </a:r>
            <a:r>
              <a:rPr lang="en-GB" altLang="en-US" dirty="0"/>
              <a:t>)</a:t>
            </a:r>
            <a:endParaRPr lang="en-GB" altLang="en-US" b="1" dirty="0"/>
          </a:p>
        </p:txBody>
      </p:sp>
    </p:spTree>
  </p:cSld>
  <p:clrMapOvr>
    <a:masterClrMapping/>
  </p:clrMapOvr>
  <p:transition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altLang="en-US" b="1">
                <a:latin typeface="Cambria" pitchFamily="18" charset="0"/>
              </a:rPr>
              <a:t>Audit Requirements</a:t>
            </a:r>
          </a:p>
        </p:txBody>
      </p:sp>
      <p:sp>
        <p:nvSpPr>
          <p:cNvPr id="37891" name="Rectangle 3"/>
          <p:cNvSpPr>
            <a:spLocks noGrp="1" noChangeArrowheads="1"/>
          </p:cNvSpPr>
          <p:nvPr>
            <p:ph idx="1"/>
          </p:nvPr>
        </p:nvSpPr>
        <p:spPr>
          <a:xfrm>
            <a:off x="997526" y="1828800"/>
            <a:ext cx="7460673" cy="3009900"/>
          </a:xfrm>
        </p:spPr>
        <p:txBody>
          <a:bodyPr>
            <a:normAutofit fontScale="92500" lnSpcReduction="20000"/>
          </a:bodyPr>
          <a:lstStyle/>
          <a:p>
            <a:pPr eaLnBrk="1" hangingPunct="1"/>
            <a:r>
              <a:rPr lang="en-GB" altLang="en-US" sz="2800" dirty="0">
                <a:latin typeface="Calibri" pitchFamily="34" charset="0"/>
              </a:rPr>
              <a:t>Audit Committee</a:t>
            </a:r>
          </a:p>
          <a:p>
            <a:pPr eaLnBrk="1" hangingPunct="1"/>
            <a:endParaRPr lang="en-GB" altLang="en-US" sz="1100" dirty="0">
              <a:latin typeface="Calibri" pitchFamily="34" charset="0"/>
            </a:endParaRPr>
          </a:p>
          <a:p>
            <a:pPr eaLnBrk="1" hangingPunct="1"/>
            <a:r>
              <a:rPr lang="en-GB" altLang="en-US" sz="2800" dirty="0">
                <a:latin typeface="Calibri" pitchFamily="34" charset="0"/>
              </a:rPr>
              <a:t>Scope of the Audit</a:t>
            </a:r>
          </a:p>
          <a:p>
            <a:pPr eaLnBrk="1" hangingPunct="1"/>
            <a:endParaRPr lang="en-GB" altLang="en-US" sz="1100" dirty="0">
              <a:latin typeface="Calibri" pitchFamily="34" charset="0"/>
            </a:endParaRPr>
          </a:p>
          <a:p>
            <a:pPr eaLnBrk="1" hangingPunct="1"/>
            <a:r>
              <a:rPr lang="en-GB" altLang="en-US" sz="2800" dirty="0">
                <a:latin typeface="Calibri" pitchFamily="34" charset="0"/>
              </a:rPr>
              <a:t>Audit Report</a:t>
            </a:r>
          </a:p>
          <a:p>
            <a:pPr eaLnBrk="1" hangingPunct="1"/>
            <a:endParaRPr lang="en-GB" altLang="en-US" sz="1200" dirty="0">
              <a:latin typeface="Calibri" pitchFamily="34" charset="0"/>
            </a:endParaRPr>
          </a:p>
          <a:p>
            <a:pPr eaLnBrk="1" hangingPunct="1"/>
            <a:r>
              <a:rPr lang="en-GB" altLang="en-US" sz="2800" dirty="0">
                <a:latin typeface="Calibri" pitchFamily="34" charset="0"/>
              </a:rPr>
              <a:t>Audited Accounts</a:t>
            </a:r>
          </a:p>
          <a:p>
            <a:pPr eaLnBrk="1" hangingPunct="1"/>
            <a:endParaRPr lang="en-GB" altLang="en-US" sz="1200" dirty="0">
              <a:latin typeface="Calibri" pitchFamily="34" charset="0"/>
            </a:endParaRPr>
          </a:p>
          <a:p>
            <a:pPr eaLnBrk="1" hangingPunct="1"/>
            <a:r>
              <a:rPr lang="en-GB" altLang="en-US" sz="2800" dirty="0">
                <a:latin typeface="Calibri" pitchFamily="34" charset="0"/>
              </a:rPr>
              <a:t>Other Lodge Funds</a:t>
            </a:r>
          </a:p>
          <a:p>
            <a:pPr eaLnBrk="1" hangingPunct="1">
              <a:buFont typeface="Wingdings" pitchFamily="2" charset="2"/>
              <a:buNone/>
            </a:pPr>
            <a:endParaRPr lang="en-GB" altLang="en-US" sz="2800" dirty="0"/>
          </a:p>
        </p:txBody>
      </p:sp>
    </p:spTree>
  </p:cSld>
  <p:clrMapOvr>
    <a:masterClrMapping/>
  </p:clrMapOvr>
  <p:transition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altLang="en-US" b="1">
                <a:latin typeface="Cambria" pitchFamily="18" charset="0"/>
              </a:rPr>
              <a:t>Audit Committee</a:t>
            </a:r>
            <a:endParaRPr lang="en-US" altLang="en-US" b="1">
              <a:latin typeface="Cambria" pitchFamily="18" charset="0"/>
            </a:endParaRPr>
          </a:p>
        </p:txBody>
      </p:sp>
      <p:sp>
        <p:nvSpPr>
          <p:cNvPr id="38915" name="Rectangle 3"/>
          <p:cNvSpPr>
            <a:spLocks noGrp="1" noChangeArrowheads="1"/>
          </p:cNvSpPr>
          <p:nvPr>
            <p:ph idx="1"/>
          </p:nvPr>
        </p:nvSpPr>
        <p:spPr>
          <a:xfrm>
            <a:off x="1052944" y="2235200"/>
            <a:ext cx="7716405" cy="3038475"/>
          </a:xfrm>
        </p:spPr>
        <p:txBody>
          <a:bodyPr/>
          <a:lstStyle/>
          <a:p>
            <a:pPr eaLnBrk="1" hangingPunct="1"/>
            <a:r>
              <a:rPr lang="en-GB" altLang="en-US" sz="2800" dirty="0">
                <a:latin typeface="Calibri" pitchFamily="34" charset="0"/>
              </a:rPr>
              <a:t>To be elected annually (Rule 153)</a:t>
            </a:r>
          </a:p>
          <a:p>
            <a:pPr eaLnBrk="1" hangingPunct="1"/>
            <a:endParaRPr lang="en-GB" altLang="en-US" sz="2800" dirty="0">
              <a:latin typeface="Calibri" pitchFamily="34" charset="0"/>
            </a:endParaRPr>
          </a:p>
          <a:p>
            <a:pPr eaLnBrk="1" hangingPunct="1"/>
            <a:r>
              <a:rPr lang="en-GB" altLang="en-US" sz="2800" dirty="0">
                <a:latin typeface="Calibri" pitchFamily="34" charset="0"/>
              </a:rPr>
              <a:t>Senior members of the Lodge / Chapter</a:t>
            </a:r>
          </a:p>
          <a:p>
            <a:pPr eaLnBrk="1" hangingPunct="1"/>
            <a:endParaRPr lang="en-GB" altLang="en-US" sz="2800" dirty="0">
              <a:latin typeface="Calibri" pitchFamily="34" charset="0"/>
            </a:endParaRPr>
          </a:p>
          <a:p>
            <a:pPr eaLnBrk="1" hangingPunct="1"/>
            <a:r>
              <a:rPr lang="en-GB" altLang="en-US" sz="2800" dirty="0">
                <a:latin typeface="Calibri" pitchFamily="34" charset="0"/>
              </a:rPr>
              <a:t>Not actively involved in handling funds</a:t>
            </a:r>
            <a:endParaRPr lang="en-US" altLang="en-US" dirty="0"/>
          </a:p>
        </p:txBody>
      </p:sp>
    </p:spTree>
  </p:cSld>
  <p:clrMapOvr>
    <a:masterClrMapping/>
  </p:clrMapOvr>
  <p:transition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altLang="en-US" b="1">
                <a:latin typeface="Cambria" pitchFamily="18" charset="0"/>
              </a:rPr>
              <a:t>Scope of the Audit</a:t>
            </a:r>
          </a:p>
        </p:txBody>
      </p:sp>
      <p:sp>
        <p:nvSpPr>
          <p:cNvPr id="39939" name="Rectangle 3"/>
          <p:cNvSpPr>
            <a:spLocks noGrp="1" noChangeArrowheads="1"/>
          </p:cNvSpPr>
          <p:nvPr>
            <p:ph idx="1"/>
          </p:nvPr>
        </p:nvSpPr>
        <p:spPr>
          <a:xfrm>
            <a:off x="1080655" y="1957388"/>
            <a:ext cx="7737908" cy="3448050"/>
          </a:xfrm>
        </p:spPr>
        <p:txBody>
          <a:bodyPr/>
          <a:lstStyle/>
          <a:p>
            <a:pPr eaLnBrk="1" hangingPunct="1"/>
            <a:r>
              <a:rPr lang="en-GB" altLang="en-US" sz="2800" dirty="0">
                <a:latin typeface="Calibri" pitchFamily="34" charset="0"/>
              </a:rPr>
              <a:t>Check accuracy of Accounts</a:t>
            </a:r>
          </a:p>
          <a:p>
            <a:pPr eaLnBrk="1" hangingPunct="1"/>
            <a:endParaRPr lang="en-GB" altLang="en-US" sz="2800" dirty="0">
              <a:latin typeface="Calibri" pitchFamily="34" charset="0"/>
            </a:endParaRPr>
          </a:p>
          <a:p>
            <a:pPr eaLnBrk="1" hangingPunct="1"/>
            <a:r>
              <a:rPr lang="en-GB" altLang="en-US" sz="2800" dirty="0">
                <a:latin typeface="Calibri" pitchFamily="34" charset="0"/>
              </a:rPr>
              <a:t>Ensure Accounts in agreement with books and records</a:t>
            </a:r>
          </a:p>
          <a:p>
            <a:pPr eaLnBrk="1" hangingPunct="1"/>
            <a:endParaRPr lang="en-GB" altLang="en-US" sz="2800" dirty="0">
              <a:latin typeface="Calibri" pitchFamily="34" charset="0"/>
            </a:endParaRPr>
          </a:p>
          <a:p>
            <a:pPr eaLnBrk="1" hangingPunct="1"/>
            <a:r>
              <a:rPr lang="en-GB" altLang="en-US" sz="2800" dirty="0">
                <a:latin typeface="Calibri" pitchFamily="34" charset="0"/>
              </a:rPr>
              <a:t>Agree balances to statements / certificates</a:t>
            </a:r>
          </a:p>
        </p:txBody>
      </p:sp>
    </p:spTree>
  </p:cSld>
  <p:clrMapOvr>
    <a:masterClrMapping/>
  </p:clrMapOvr>
  <p:transition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altLang="en-US" b="1">
                <a:latin typeface="Cambria" pitchFamily="18" charset="0"/>
              </a:rPr>
              <a:t>Audit Report</a:t>
            </a:r>
          </a:p>
        </p:txBody>
      </p:sp>
      <p:sp>
        <p:nvSpPr>
          <p:cNvPr id="40963" name="Rectangle 3"/>
          <p:cNvSpPr>
            <a:spLocks noGrp="1" noChangeArrowheads="1"/>
          </p:cNvSpPr>
          <p:nvPr>
            <p:ph idx="1"/>
          </p:nvPr>
        </p:nvSpPr>
        <p:spPr>
          <a:xfrm>
            <a:off x="685800" y="1981200"/>
            <a:ext cx="7772400" cy="3630613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GB" altLang="en-US" sz="2800">
                <a:latin typeface="Calibri" pitchFamily="34" charset="0"/>
              </a:rPr>
              <a:t>Appended to Accounts</a:t>
            </a:r>
          </a:p>
          <a:p>
            <a:pPr eaLnBrk="1" hangingPunct="1">
              <a:lnSpc>
                <a:spcPct val="90000"/>
              </a:lnSpc>
            </a:pPr>
            <a:endParaRPr lang="en-GB" altLang="en-US" sz="2800">
              <a:latin typeface="Calibri" pitchFamily="34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en-GB" altLang="en-US" sz="2800">
                <a:latin typeface="Calibri" pitchFamily="34" charset="0"/>
              </a:rPr>
              <a:t>Signed by Audit Committee</a:t>
            </a:r>
          </a:p>
          <a:p>
            <a:pPr eaLnBrk="1" hangingPunct="1">
              <a:lnSpc>
                <a:spcPct val="90000"/>
              </a:lnSpc>
            </a:pPr>
            <a:endParaRPr lang="en-GB" altLang="en-US" sz="2800">
              <a:latin typeface="Calibri" pitchFamily="34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en-GB" altLang="en-US" sz="2800">
                <a:latin typeface="Calibri" pitchFamily="34" charset="0"/>
              </a:rPr>
              <a:t>Confirm carried out responsibilities per Rule 153</a:t>
            </a:r>
          </a:p>
          <a:p>
            <a:pPr eaLnBrk="1" hangingPunct="1">
              <a:lnSpc>
                <a:spcPct val="90000"/>
              </a:lnSpc>
            </a:pPr>
            <a:endParaRPr lang="en-GB" altLang="en-US" sz="2800">
              <a:latin typeface="Calibri" pitchFamily="34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en-GB" altLang="en-US" sz="2800">
                <a:latin typeface="Calibri" pitchFamily="34" charset="0"/>
              </a:rPr>
              <a:t>See Example</a:t>
            </a:r>
          </a:p>
        </p:txBody>
      </p:sp>
    </p:spTree>
  </p:cSld>
  <p:clrMapOvr>
    <a:masterClrMapping/>
  </p:clrMapOvr>
  <p:transition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>
          <a:xfrm>
            <a:off x="755650" y="404813"/>
            <a:ext cx="7772400" cy="1143000"/>
          </a:xfrm>
        </p:spPr>
        <p:txBody>
          <a:bodyPr/>
          <a:lstStyle/>
          <a:p>
            <a:pPr eaLnBrk="1" hangingPunct="1"/>
            <a:r>
              <a:rPr lang="en-GB" altLang="en-US" b="1">
                <a:latin typeface="Cambria" pitchFamily="18" charset="0"/>
              </a:rPr>
              <a:t>Audited Accounts</a:t>
            </a:r>
            <a:endParaRPr lang="en-US" altLang="en-US" b="1">
              <a:latin typeface="Cambria" pitchFamily="18" charset="0"/>
            </a:endParaRPr>
          </a:p>
        </p:txBody>
      </p:sp>
      <p:sp>
        <p:nvSpPr>
          <p:cNvPr id="41987" name="Rectangle 3"/>
          <p:cNvSpPr>
            <a:spLocks noGrp="1" noChangeArrowheads="1"/>
          </p:cNvSpPr>
          <p:nvPr>
            <p:ph idx="1"/>
          </p:nvPr>
        </p:nvSpPr>
        <p:spPr>
          <a:xfrm>
            <a:off x="1039091" y="1700213"/>
            <a:ext cx="7417522" cy="41148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GB" altLang="en-US" sz="2800" dirty="0">
                <a:latin typeface="Calibri" pitchFamily="34" charset="0"/>
              </a:rPr>
              <a:t>Copy to be sent to all Lodge / Chapter members with summons for meeting at which they are to be considered </a:t>
            </a:r>
          </a:p>
          <a:p>
            <a:pPr eaLnBrk="1" hangingPunct="1">
              <a:lnSpc>
                <a:spcPct val="90000"/>
              </a:lnSpc>
            </a:pPr>
            <a:r>
              <a:rPr lang="en-GB" altLang="en-US" sz="2800" dirty="0">
                <a:latin typeface="Calibri" pitchFamily="34" charset="0"/>
              </a:rPr>
              <a:t>To be approved in Open Lodge / Chapter</a:t>
            </a:r>
          </a:p>
          <a:p>
            <a:pPr eaLnBrk="1" hangingPunct="1">
              <a:lnSpc>
                <a:spcPct val="90000"/>
              </a:lnSpc>
            </a:pPr>
            <a:r>
              <a:rPr lang="en-GB" altLang="en-US" sz="2800" dirty="0">
                <a:latin typeface="Calibri" pitchFamily="34" charset="0"/>
              </a:rPr>
              <a:t>To be approved no later than third meeting after balance sheet date</a:t>
            </a:r>
          </a:p>
          <a:p>
            <a:pPr eaLnBrk="1" hangingPunct="1">
              <a:lnSpc>
                <a:spcPct val="90000"/>
              </a:lnSpc>
            </a:pPr>
            <a:r>
              <a:rPr lang="en-GB" altLang="en-US" sz="2800" dirty="0">
                <a:latin typeface="Calibri" pitchFamily="34" charset="0"/>
              </a:rPr>
              <a:t>Earlier deadline may apply</a:t>
            </a:r>
          </a:p>
          <a:p>
            <a:pPr eaLnBrk="1" hangingPunct="1">
              <a:lnSpc>
                <a:spcPct val="90000"/>
              </a:lnSpc>
            </a:pPr>
            <a:r>
              <a:rPr lang="en-GB" altLang="en-US" sz="2800" dirty="0">
                <a:latin typeface="Calibri" pitchFamily="34" charset="0"/>
              </a:rPr>
              <a:t>Master, Treasurer &amp; Auditors should not propose adoption</a:t>
            </a:r>
          </a:p>
        </p:txBody>
      </p:sp>
    </p:spTree>
  </p:cSld>
  <p:clrMapOvr>
    <a:masterClrMapping/>
  </p:clrMapOvr>
  <p:transition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altLang="en-US" b="1">
                <a:latin typeface="Cambria" pitchFamily="18" charset="0"/>
              </a:rPr>
              <a:t>Other Lodge / Chapter Funds</a:t>
            </a:r>
          </a:p>
        </p:txBody>
      </p:sp>
      <p:sp>
        <p:nvSpPr>
          <p:cNvPr id="43011" name="Rectangle 3"/>
          <p:cNvSpPr>
            <a:spLocks noGrp="1" noChangeArrowheads="1"/>
          </p:cNvSpPr>
          <p:nvPr>
            <p:ph idx="1"/>
          </p:nvPr>
        </p:nvSpPr>
        <p:spPr>
          <a:xfrm>
            <a:off x="1052945" y="1601788"/>
            <a:ext cx="7776730" cy="4076700"/>
          </a:xfrm>
        </p:spPr>
        <p:txBody>
          <a:bodyPr>
            <a:normAutofit/>
          </a:bodyPr>
          <a:lstStyle/>
          <a:p>
            <a:pPr eaLnBrk="1" hangingPunct="1">
              <a:lnSpc>
                <a:spcPct val="80000"/>
              </a:lnSpc>
            </a:pPr>
            <a:r>
              <a:rPr lang="en-GB" altLang="en-US" sz="2800" dirty="0">
                <a:latin typeface="Calibri" pitchFamily="34" charset="0"/>
              </a:rPr>
              <a:t>Charity Benevolent Alms Dining Social Bar etc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endParaRPr lang="en-GB" altLang="en-US" sz="1100" dirty="0">
              <a:latin typeface="Calibri" pitchFamily="34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en-GB" altLang="en-US" sz="2800" dirty="0">
                <a:latin typeface="Calibri" pitchFamily="34" charset="0"/>
              </a:rPr>
              <a:t>Same principles apply for:</a:t>
            </a:r>
          </a:p>
          <a:p>
            <a:pPr lvl="1" eaLnBrk="1" hangingPunct="1">
              <a:lnSpc>
                <a:spcPct val="80000"/>
              </a:lnSpc>
            </a:pPr>
            <a:r>
              <a:rPr lang="en-GB" altLang="en-US" sz="2400" dirty="0">
                <a:latin typeface="Calibri" pitchFamily="34" charset="0"/>
              </a:rPr>
              <a:t>Control of Funds</a:t>
            </a:r>
          </a:p>
          <a:p>
            <a:pPr lvl="1" eaLnBrk="1" hangingPunct="1">
              <a:lnSpc>
                <a:spcPct val="80000"/>
              </a:lnSpc>
            </a:pPr>
            <a:r>
              <a:rPr lang="en-GB" altLang="en-US" sz="2400" dirty="0">
                <a:latin typeface="Calibri" pitchFamily="34" charset="0"/>
              </a:rPr>
              <a:t>Annual Accounts</a:t>
            </a:r>
          </a:p>
          <a:p>
            <a:pPr lvl="1" eaLnBrk="1" hangingPunct="1">
              <a:lnSpc>
                <a:spcPct val="80000"/>
              </a:lnSpc>
            </a:pPr>
            <a:r>
              <a:rPr lang="en-GB" altLang="en-US" sz="2400" dirty="0">
                <a:latin typeface="Calibri" pitchFamily="34" charset="0"/>
              </a:rPr>
              <a:t>Audit</a:t>
            </a:r>
          </a:p>
          <a:p>
            <a:pPr lvl="1" eaLnBrk="1" hangingPunct="1">
              <a:lnSpc>
                <a:spcPct val="80000"/>
              </a:lnSpc>
            </a:pPr>
            <a:r>
              <a:rPr lang="en-GB" altLang="en-US" sz="2400" dirty="0">
                <a:latin typeface="Calibri" pitchFamily="34" charset="0"/>
              </a:rPr>
              <a:t>Presentation to Members</a:t>
            </a:r>
          </a:p>
          <a:p>
            <a:pPr lvl="1" eaLnBrk="1" hangingPunct="1">
              <a:lnSpc>
                <a:spcPct val="80000"/>
              </a:lnSpc>
            </a:pPr>
            <a:r>
              <a:rPr lang="en-GB" altLang="en-US" sz="2400" dirty="0">
                <a:latin typeface="Calibri" pitchFamily="34" charset="0"/>
              </a:rPr>
              <a:t>Submitting accounts to Province (Charity Benevolent Alms)</a:t>
            </a:r>
          </a:p>
          <a:p>
            <a:pPr eaLnBrk="1" hangingPunct="1">
              <a:lnSpc>
                <a:spcPct val="80000"/>
              </a:lnSpc>
            </a:pPr>
            <a:endParaRPr lang="en-GB" altLang="en-US" sz="1100" dirty="0">
              <a:latin typeface="Calibri" pitchFamily="34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en-GB" altLang="en-US" sz="2800" dirty="0">
                <a:latin typeface="Calibri" pitchFamily="34" charset="0"/>
              </a:rPr>
              <a:t>Masonic Hall Committees / Companies</a:t>
            </a:r>
          </a:p>
        </p:txBody>
      </p:sp>
    </p:spTree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altLang="en-US" b="1">
                <a:latin typeface="Cambria" pitchFamily="18" charset="0"/>
              </a:rPr>
              <a:t>Treasurer’s Duties</a:t>
            </a:r>
            <a:endParaRPr lang="en-US" altLang="en-US" b="1">
              <a:latin typeface="Cambria" pitchFamily="18" charset="0"/>
            </a:endParaRPr>
          </a:p>
        </p:txBody>
      </p:sp>
      <p:sp>
        <p:nvSpPr>
          <p:cNvPr id="16387" name="Rectangle 1027"/>
          <p:cNvSpPr>
            <a:spLocks noGrp="1" noChangeArrowheads="1"/>
          </p:cNvSpPr>
          <p:nvPr>
            <p:ph idx="1"/>
          </p:nvPr>
        </p:nvSpPr>
        <p:spPr>
          <a:xfrm>
            <a:off x="1011381" y="1957388"/>
            <a:ext cx="7818293" cy="3886200"/>
          </a:xfrm>
        </p:spPr>
        <p:txBody>
          <a:bodyPr/>
          <a:lstStyle/>
          <a:p>
            <a:pPr eaLnBrk="1" hangingPunct="1"/>
            <a:r>
              <a:rPr lang="en-US" altLang="en-US" sz="2800">
                <a:latin typeface="Calibri" pitchFamily="34" charset="0"/>
              </a:rPr>
              <a:t>Governed by:</a:t>
            </a:r>
          </a:p>
          <a:p>
            <a:pPr lvl="1" eaLnBrk="1" hangingPunct="1"/>
            <a:endParaRPr lang="en-GB" altLang="en-US" sz="2400">
              <a:latin typeface="Calibri" pitchFamily="34" charset="0"/>
            </a:endParaRPr>
          </a:p>
          <a:p>
            <a:pPr lvl="1" eaLnBrk="1" hangingPunct="1"/>
            <a:r>
              <a:rPr lang="en-GB" altLang="en-US" sz="2400">
                <a:latin typeface="Calibri" pitchFamily="34" charset="0"/>
              </a:rPr>
              <a:t>Book of Constitutions</a:t>
            </a:r>
          </a:p>
          <a:p>
            <a:pPr lvl="1" eaLnBrk="1" hangingPunct="1"/>
            <a:endParaRPr lang="en-GB" altLang="en-US" sz="2400">
              <a:latin typeface="Calibri" pitchFamily="34" charset="0"/>
            </a:endParaRPr>
          </a:p>
          <a:p>
            <a:pPr lvl="1" eaLnBrk="1" hangingPunct="1"/>
            <a:r>
              <a:rPr lang="en-GB" altLang="en-US" sz="2400">
                <a:latin typeface="Calibri" pitchFamily="34" charset="0"/>
              </a:rPr>
              <a:t>Provincial Grand Lodge / Chapter requirements</a:t>
            </a:r>
          </a:p>
          <a:p>
            <a:pPr lvl="1" eaLnBrk="1" hangingPunct="1"/>
            <a:endParaRPr lang="en-GB" altLang="en-US" sz="2400">
              <a:latin typeface="Calibri" pitchFamily="34" charset="0"/>
            </a:endParaRPr>
          </a:p>
          <a:p>
            <a:pPr lvl="1" eaLnBrk="1" hangingPunct="1"/>
            <a:r>
              <a:rPr lang="en-GB" altLang="en-US" sz="2400">
                <a:latin typeface="Calibri" pitchFamily="34" charset="0"/>
              </a:rPr>
              <a:t>Financial Stewardship</a:t>
            </a:r>
            <a:endParaRPr lang="en-US" altLang="en-US" sz="2400">
              <a:latin typeface="Calibri" pitchFamily="34" charset="0"/>
            </a:endParaRPr>
          </a:p>
        </p:txBody>
      </p:sp>
    </p:spTree>
  </p:cSld>
  <p:clrMapOvr>
    <a:masterClrMapping/>
  </p:clrMapOvr>
  <p:transition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altLang="en-US" b="1">
                <a:latin typeface="Cambria" pitchFamily="18" charset="0"/>
              </a:rPr>
              <a:t>Budget</a:t>
            </a:r>
            <a:endParaRPr lang="en-US" altLang="en-US" b="1">
              <a:latin typeface="Cambria" pitchFamily="18" charset="0"/>
            </a:endParaRPr>
          </a:p>
        </p:txBody>
      </p:sp>
      <p:sp>
        <p:nvSpPr>
          <p:cNvPr id="44035" name="Rectangle 3"/>
          <p:cNvSpPr>
            <a:spLocks noGrp="1" noChangeArrowheads="1"/>
          </p:cNvSpPr>
          <p:nvPr>
            <p:ph idx="1"/>
          </p:nvPr>
        </p:nvSpPr>
        <p:spPr>
          <a:xfrm>
            <a:off x="1039091" y="1887538"/>
            <a:ext cx="7790584" cy="3886200"/>
          </a:xfrm>
        </p:spPr>
        <p:txBody>
          <a:bodyPr>
            <a:normAutofit lnSpcReduction="10000"/>
          </a:bodyPr>
          <a:lstStyle/>
          <a:p>
            <a:pPr eaLnBrk="1" hangingPunct="1">
              <a:lnSpc>
                <a:spcPct val="90000"/>
              </a:lnSpc>
            </a:pPr>
            <a:r>
              <a:rPr lang="en-GB" altLang="en-US" sz="2800" dirty="0">
                <a:latin typeface="Calibri" pitchFamily="34" charset="0"/>
              </a:rPr>
              <a:t>Prepare before proposing Lodge / Chapter subscription</a:t>
            </a:r>
          </a:p>
          <a:p>
            <a:pPr eaLnBrk="1" hangingPunct="1">
              <a:lnSpc>
                <a:spcPct val="90000"/>
              </a:lnSpc>
            </a:pPr>
            <a:r>
              <a:rPr lang="en-GB" altLang="en-US" sz="2800" dirty="0">
                <a:latin typeface="Calibri" pitchFamily="34" charset="0"/>
              </a:rPr>
              <a:t>Base on anticipated expenditure</a:t>
            </a:r>
          </a:p>
          <a:p>
            <a:pPr eaLnBrk="1" hangingPunct="1">
              <a:lnSpc>
                <a:spcPct val="90000"/>
              </a:lnSpc>
            </a:pPr>
            <a:r>
              <a:rPr lang="en-GB" altLang="en-US" sz="2800" dirty="0">
                <a:latin typeface="Calibri" pitchFamily="34" charset="0"/>
              </a:rPr>
              <a:t>Discuss with Lodge / Chapter Committee</a:t>
            </a:r>
          </a:p>
          <a:p>
            <a:pPr eaLnBrk="1" hangingPunct="1">
              <a:lnSpc>
                <a:spcPct val="90000"/>
              </a:lnSpc>
            </a:pPr>
            <a:r>
              <a:rPr lang="en-GB" altLang="en-US" sz="2800" dirty="0">
                <a:latin typeface="Calibri" pitchFamily="34" charset="0"/>
              </a:rPr>
              <a:t>Obtain Committee approval for budget &amp; subscription</a:t>
            </a:r>
          </a:p>
          <a:p>
            <a:pPr eaLnBrk="1" hangingPunct="1">
              <a:lnSpc>
                <a:spcPct val="90000"/>
              </a:lnSpc>
            </a:pPr>
            <a:r>
              <a:rPr lang="en-GB" altLang="en-US" sz="2800" dirty="0">
                <a:latin typeface="Calibri" pitchFamily="34" charset="0"/>
              </a:rPr>
              <a:t>Monitor actual income &amp; expenditure against budget during year</a:t>
            </a:r>
          </a:p>
          <a:p>
            <a:pPr eaLnBrk="1" hangingPunct="1">
              <a:lnSpc>
                <a:spcPct val="90000"/>
              </a:lnSpc>
            </a:pPr>
            <a:r>
              <a:rPr lang="en-GB" altLang="en-US" sz="2800" dirty="0">
                <a:latin typeface="Calibri" pitchFamily="34" charset="0"/>
              </a:rPr>
              <a:t>Report significant variances to committee</a:t>
            </a:r>
            <a:endParaRPr lang="en-US" altLang="en-US" sz="2400" dirty="0"/>
          </a:p>
        </p:txBody>
      </p:sp>
    </p:spTree>
  </p:cSld>
  <p:clrMapOvr>
    <a:masterClrMapping/>
  </p:clrMapOvr>
  <p:transition/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altLang="en-US" b="1">
                <a:latin typeface="Cambria" pitchFamily="18" charset="0"/>
              </a:rPr>
              <a:t>Guidance on Financial Matters</a:t>
            </a:r>
          </a:p>
        </p:txBody>
      </p:sp>
      <p:sp>
        <p:nvSpPr>
          <p:cNvPr id="45059" name="Rectangle 3"/>
          <p:cNvSpPr>
            <a:spLocks noGrp="1" noChangeArrowheads="1"/>
          </p:cNvSpPr>
          <p:nvPr>
            <p:ph idx="1"/>
          </p:nvPr>
        </p:nvSpPr>
        <p:spPr>
          <a:xfrm>
            <a:off x="1052945" y="1919288"/>
            <a:ext cx="7814830" cy="38862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GB" altLang="en-US" dirty="0">
                <a:latin typeface="Calibri" pitchFamily="34" charset="0"/>
              </a:rPr>
              <a:t>Alms Collections</a:t>
            </a:r>
          </a:p>
          <a:p>
            <a:pPr>
              <a:lnSpc>
                <a:spcPct val="90000"/>
              </a:lnSpc>
            </a:pPr>
            <a:r>
              <a:rPr lang="en-GB" altLang="en-US" dirty="0">
                <a:latin typeface="Calibri" pitchFamily="34" charset="0"/>
              </a:rPr>
              <a:t>Raffles</a:t>
            </a:r>
          </a:p>
          <a:p>
            <a:pPr>
              <a:lnSpc>
                <a:spcPct val="90000"/>
              </a:lnSpc>
            </a:pPr>
            <a:r>
              <a:rPr lang="en-GB" altLang="en-US" dirty="0">
                <a:latin typeface="Calibri" pitchFamily="34" charset="0"/>
              </a:rPr>
              <a:t>Lodge Social Functions</a:t>
            </a:r>
          </a:p>
          <a:p>
            <a:pPr>
              <a:lnSpc>
                <a:spcPct val="90000"/>
              </a:lnSpc>
            </a:pPr>
            <a:r>
              <a:rPr lang="en-GB" altLang="en-US" dirty="0">
                <a:latin typeface="Calibri" pitchFamily="34" charset="0"/>
              </a:rPr>
              <a:t>Lodge Festive Boards</a:t>
            </a:r>
          </a:p>
          <a:p>
            <a:pPr>
              <a:lnSpc>
                <a:spcPct val="90000"/>
              </a:lnSpc>
            </a:pPr>
            <a:r>
              <a:rPr lang="en-GB" altLang="en-US" dirty="0">
                <a:latin typeface="Calibri" pitchFamily="34" charset="0"/>
              </a:rPr>
              <a:t>Charity</a:t>
            </a:r>
          </a:p>
          <a:p>
            <a:pPr>
              <a:lnSpc>
                <a:spcPct val="90000"/>
              </a:lnSpc>
            </a:pPr>
            <a:r>
              <a:rPr lang="en-GB" altLang="en-US" dirty="0">
                <a:latin typeface="Calibri" pitchFamily="34" charset="0"/>
              </a:rPr>
              <a:t>Lodge Trustees</a:t>
            </a:r>
          </a:p>
          <a:p>
            <a:pPr>
              <a:lnSpc>
                <a:spcPct val="90000"/>
              </a:lnSpc>
            </a:pPr>
            <a:r>
              <a:rPr lang="en-GB" altLang="en-US" dirty="0">
                <a:latin typeface="Calibri" pitchFamily="34" charset="0"/>
              </a:rPr>
              <a:t>Masonic Halls</a:t>
            </a:r>
          </a:p>
        </p:txBody>
      </p:sp>
    </p:spTree>
  </p:cSld>
  <p:clrMapOvr>
    <a:masterClrMapping/>
  </p:clrMapOvr>
  <p:transition/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1039091" y="1000230"/>
            <a:ext cx="7871342" cy="4430751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n-GB" sz="4800" b="1" i="1" dirty="0">
                <a:solidFill>
                  <a:schemeClr val="accent1">
                    <a:lumMod val="75000"/>
                  </a:schemeClr>
                </a:solidFill>
              </a:rPr>
              <a:t>And finally,  thank you </a:t>
            </a:r>
            <a:br>
              <a:rPr lang="en-GB" sz="4800" b="1" i="1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en-GB" sz="4800" b="1" i="1" dirty="0">
                <a:solidFill>
                  <a:schemeClr val="accent1">
                    <a:lumMod val="75000"/>
                  </a:schemeClr>
                </a:solidFill>
              </a:rPr>
              <a:t>for listening – ANY QUESTIONS?.</a:t>
            </a:r>
            <a:br>
              <a:rPr lang="en-GB" b="1" i="1" dirty="0">
                <a:solidFill>
                  <a:schemeClr val="accent1">
                    <a:lumMod val="75000"/>
                  </a:schemeClr>
                </a:solidFill>
              </a:rPr>
            </a:br>
            <a:br>
              <a:rPr lang="en-GB" b="1" i="1" dirty="0">
                <a:solidFill>
                  <a:schemeClr val="accent1">
                    <a:lumMod val="75000"/>
                  </a:schemeClr>
                </a:solidFill>
              </a:rPr>
            </a:br>
            <a:br>
              <a:rPr lang="en-GB" b="1" i="1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en-GB" sz="2000" b="1" dirty="0">
                <a:solidFill>
                  <a:schemeClr val="accent1">
                    <a:lumMod val="75000"/>
                  </a:schemeClr>
                </a:solidFill>
              </a:rPr>
              <a:t>Treasurers’  Workshop</a:t>
            </a:r>
            <a:br>
              <a:rPr lang="en-GB" sz="2000" b="1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en-GB" sz="2000" b="1" dirty="0">
                <a:solidFill>
                  <a:schemeClr val="accent1">
                    <a:lumMod val="75000"/>
                  </a:schemeClr>
                </a:solidFill>
              </a:rPr>
              <a:t>Province of Yorkshire, West Riding</a:t>
            </a:r>
            <a:endParaRPr lang="en-GB" sz="2800" b="1" dirty="0">
              <a:solidFill>
                <a:schemeClr val="accent1">
                  <a:lumMod val="75000"/>
                </a:schemeClr>
              </a:solidFill>
              <a:latin typeface="Mistral" pitchFamily="66" charset="0"/>
            </a:endParaRPr>
          </a:p>
        </p:txBody>
      </p:sp>
    </p:spTree>
  </p:cSld>
  <p:clrMapOvr>
    <a:masterClrMapping/>
  </p:clrMapOvr>
  <p:transition spd="med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56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56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2" grpId="0" autoUpdateAnimBg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682625" y="419100"/>
            <a:ext cx="8080375" cy="990600"/>
          </a:xfrm>
        </p:spPr>
        <p:txBody>
          <a:bodyPr/>
          <a:lstStyle/>
          <a:p>
            <a:pPr eaLnBrk="1" hangingPunct="1"/>
            <a:r>
              <a:rPr lang="en-GB" altLang="en-US" sz="4000" b="1">
                <a:latin typeface="Cambria" pitchFamily="18" charset="0"/>
              </a:rPr>
              <a:t>Book of Constitutions</a:t>
            </a:r>
            <a:r>
              <a:rPr lang="en-US" altLang="en-US" sz="4000" b="1">
                <a:latin typeface="Cambria" pitchFamily="18" charset="0"/>
              </a:rPr>
              <a:t> - Rule 153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idx="1"/>
          </p:nvPr>
        </p:nvSpPr>
        <p:spPr>
          <a:xfrm>
            <a:off x="1011382" y="1308100"/>
            <a:ext cx="7351568" cy="4406900"/>
          </a:xfrm>
        </p:spPr>
        <p:txBody>
          <a:bodyPr>
            <a:normAutofit lnSpcReduction="10000"/>
          </a:bodyPr>
          <a:lstStyle/>
          <a:p>
            <a:pPr eaLnBrk="1" hangingPunct="1">
              <a:lnSpc>
                <a:spcPct val="80000"/>
              </a:lnSpc>
            </a:pPr>
            <a:r>
              <a:rPr lang="en-GB" altLang="en-US" sz="2000" dirty="0">
                <a:latin typeface="Calibri" pitchFamily="34" charset="0"/>
              </a:rPr>
              <a:t>Receive all monies due</a:t>
            </a:r>
          </a:p>
          <a:p>
            <a:pPr eaLnBrk="1" hangingPunct="1">
              <a:lnSpc>
                <a:spcPct val="80000"/>
              </a:lnSpc>
            </a:pPr>
            <a:r>
              <a:rPr lang="en-GB" altLang="en-US" sz="2000" dirty="0">
                <a:latin typeface="Calibri" pitchFamily="34" charset="0"/>
              </a:rPr>
              <a:t>Deposit receipts in an account in the name of the Lodge / Chapter and approved by resolution of Lodge / Chapter</a:t>
            </a:r>
          </a:p>
          <a:p>
            <a:pPr eaLnBrk="1" hangingPunct="1">
              <a:lnSpc>
                <a:spcPct val="80000"/>
              </a:lnSpc>
            </a:pPr>
            <a:r>
              <a:rPr lang="en-GB" altLang="en-US" sz="2000" dirty="0">
                <a:latin typeface="Calibri" pitchFamily="34" charset="0"/>
              </a:rPr>
              <a:t>Make duly authorised payments without delay</a:t>
            </a:r>
          </a:p>
          <a:p>
            <a:pPr eaLnBrk="1" hangingPunct="1">
              <a:lnSpc>
                <a:spcPct val="80000"/>
              </a:lnSpc>
            </a:pPr>
            <a:r>
              <a:rPr lang="en-GB" altLang="en-US" sz="2000" dirty="0">
                <a:latin typeface="Calibri" pitchFamily="34" charset="0"/>
              </a:rPr>
              <a:t>Cheques to be signed by at least two members authorised by name by resolution of the Lodge / Chapter</a:t>
            </a:r>
          </a:p>
          <a:p>
            <a:pPr eaLnBrk="1" hangingPunct="1">
              <a:lnSpc>
                <a:spcPct val="80000"/>
              </a:lnSpc>
            </a:pPr>
            <a:r>
              <a:rPr lang="en-GB" altLang="en-US" sz="2000" dirty="0">
                <a:latin typeface="Calibri" pitchFamily="34" charset="0"/>
              </a:rPr>
              <a:t>Both cheque signatories to be satisfied amount is due</a:t>
            </a:r>
          </a:p>
          <a:p>
            <a:pPr eaLnBrk="1" hangingPunct="1">
              <a:lnSpc>
                <a:spcPct val="80000"/>
              </a:lnSpc>
            </a:pPr>
            <a:r>
              <a:rPr lang="en-GB" altLang="en-US" sz="2000" dirty="0">
                <a:latin typeface="Calibri" pitchFamily="34" charset="0"/>
              </a:rPr>
              <a:t>One of the signatories on every cheque should be the Treasurer unless it is impracticable</a:t>
            </a:r>
          </a:p>
          <a:p>
            <a:pPr eaLnBrk="1" hangingPunct="1">
              <a:lnSpc>
                <a:spcPct val="80000"/>
              </a:lnSpc>
            </a:pPr>
            <a:r>
              <a:rPr lang="en-GB" altLang="en-US" sz="2000" dirty="0">
                <a:latin typeface="Calibri" pitchFamily="34" charset="0"/>
              </a:rPr>
              <a:t>Electronic payments can be made by Treasurer alone but only after authorisation by resolution of the Lodge / Chapter</a:t>
            </a:r>
          </a:p>
          <a:p>
            <a:pPr eaLnBrk="1" hangingPunct="1">
              <a:lnSpc>
                <a:spcPct val="80000"/>
              </a:lnSpc>
            </a:pPr>
            <a:r>
              <a:rPr lang="en-GB" altLang="en-US" sz="2000" dirty="0">
                <a:latin typeface="Calibri" pitchFamily="34" charset="0"/>
              </a:rPr>
              <a:t>Keep proper books of account</a:t>
            </a:r>
          </a:p>
          <a:p>
            <a:pPr eaLnBrk="1" hangingPunct="1">
              <a:lnSpc>
                <a:spcPct val="80000"/>
              </a:lnSpc>
            </a:pPr>
            <a:r>
              <a:rPr lang="en-GB" altLang="en-US" sz="2000" dirty="0">
                <a:latin typeface="Calibri" pitchFamily="34" charset="0"/>
              </a:rPr>
              <a:t>Prepare a statement of accounts annually </a:t>
            </a:r>
          </a:p>
          <a:p>
            <a:pPr eaLnBrk="1" hangingPunct="1">
              <a:lnSpc>
                <a:spcPct val="80000"/>
              </a:lnSpc>
            </a:pPr>
            <a:r>
              <a:rPr lang="en-GB" altLang="en-US" sz="2000" dirty="0">
                <a:latin typeface="Calibri" pitchFamily="34" charset="0"/>
              </a:rPr>
              <a:t>Have accounts audited by the Audit Committee</a:t>
            </a:r>
          </a:p>
          <a:p>
            <a:pPr eaLnBrk="1" hangingPunct="1">
              <a:lnSpc>
                <a:spcPct val="80000"/>
              </a:lnSpc>
            </a:pPr>
            <a:r>
              <a:rPr lang="en-GB" altLang="en-US" sz="2000" dirty="0">
                <a:latin typeface="Calibri" pitchFamily="34" charset="0"/>
              </a:rPr>
              <a:t>Present the accounts in Open Lodge for approval</a:t>
            </a:r>
            <a:endParaRPr lang="en-US" altLang="en-US" sz="2000" dirty="0">
              <a:latin typeface="Calibri" pitchFamily="34" charset="0"/>
            </a:endParaRPr>
          </a:p>
          <a:p>
            <a:pPr eaLnBrk="1" hangingPunct="1">
              <a:lnSpc>
                <a:spcPct val="80000"/>
              </a:lnSpc>
            </a:pPr>
            <a:endParaRPr lang="en-US" altLang="en-US" sz="2000" dirty="0">
              <a:latin typeface="Calibri" pitchFamily="34" charset="0"/>
            </a:endParaRPr>
          </a:p>
        </p:txBody>
      </p:sp>
    </p:spTree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682625" y="419100"/>
            <a:ext cx="8080375" cy="990600"/>
          </a:xfrm>
        </p:spPr>
        <p:txBody>
          <a:bodyPr/>
          <a:lstStyle/>
          <a:p>
            <a:pPr eaLnBrk="1" hangingPunct="1"/>
            <a:r>
              <a:rPr lang="en-GB" altLang="en-US" sz="4000" b="1">
                <a:latin typeface="Cambria" pitchFamily="18" charset="0"/>
              </a:rPr>
              <a:t>Book of Constitutions</a:t>
            </a:r>
            <a:r>
              <a:rPr lang="en-US" altLang="en-US" sz="4000" b="1">
                <a:latin typeface="Cambria" pitchFamily="18" charset="0"/>
              </a:rPr>
              <a:t> – Rule 153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idx="1"/>
          </p:nvPr>
        </p:nvSpPr>
        <p:spPr>
          <a:xfrm>
            <a:off x="1011382" y="1612900"/>
            <a:ext cx="7313468" cy="41402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GB" altLang="en-US" sz="2800" dirty="0">
                <a:latin typeface="Calibri" pitchFamily="34" charset="0"/>
              </a:rPr>
              <a:t>Other Funds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2800" dirty="0">
                <a:latin typeface="Calibri" pitchFamily="34" charset="0"/>
              </a:rPr>
              <a:t>Charity Benevolent Alms Dining Social Bar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2800" dirty="0">
                <a:latin typeface="Calibri" pitchFamily="34" charset="0"/>
              </a:rPr>
              <a:t>Same procedure for annual accounts audit and presentation to members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2800" dirty="0">
                <a:latin typeface="Calibri" pitchFamily="34" charset="0"/>
              </a:rPr>
              <a:t>Whether maintained by Treasurer or Another Member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2800" dirty="0">
                <a:latin typeface="Calibri" pitchFamily="34" charset="0"/>
              </a:rPr>
              <a:t>Not obligatory for Treasurer to be signatory or keep the books of account for such funds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2800" dirty="0">
                <a:latin typeface="Calibri" pitchFamily="34" charset="0"/>
              </a:rPr>
              <a:t>Bank and account signatories must still be approved by resolution of Lodge / Chapter</a:t>
            </a:r>
          </a:p>
        </p:txBody>
      </p:sp>
    </p:spTree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684213" y="188913"/>
            <a:ext cx="8001000" cy="1230312"/>
          </a:xfrm>
        </p:spPr>
        <p:txBody>
          <a:bodyPr/>
          <a:lstStyle/>
          <a:p>
            <a:pPr eaLnBrk="1" hangingPunct="1"/>
            <a:r>
              <a:rPr lang="en-GB" altLang="en-US" b="1">
                <a:latin typeface="Cambria" pitchFamily="18" charset="0"/>
              </a:rPr>
              <a:t>PGL / PGC Requirements</a:t>
            </a:r>
            <a:endParaRPr lang="en-US" altLang="en-US" b="1">
              <a:latin typeface="Cambria" pitchFamily="18" charset="0"/>
            </a:endParaRPr>
          </a:p>
        </p:txBody>
      </p:sp>
      <p:sp>
        <p:nvSpPr>
          <p:cNvPr id="19459" name="Rectangle 3"/>
          <p:cNvSpPr>
            <a:spLocks noGrp="1" noChangeArrowheads="1"/>
          </p:cNvSpPr>
          <p:nvPr>
            <p:ph idx="1"/>
          </p:nvPr>
        </p:nvSpPr>
        <p:spPr>
          <a:xfrm>
            <a:off x="1011382" y="1558925"/>
            <a:ext cx="7315056" cy="4467225"/>
          </a:xfrm>
          <a:noFill/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GB" altLang="en-US" sz="2800" dirty="0">
                <a:latin typeface="Calibri" pitchFamily="34" charset="0"/>
              </a:rPr>
              <a:t>Lodge / Chapter accounts must be maintained and presented to Lodge / Chapter Members in accordance with Rule 153 Book of Constitutions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endParaRPr lang="en-GB" altLang="en-US" sz="2800" dirty="0">
              <a:latin typeface="Calibri" pitchFamily="34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en-GB" altLang="en-US" sz="2800" dirty="0">
                <a:latin typeface="Calibri" pitchFamily="34" charset="0"/>
              </a:rPr>
              <a:t>Copy of accounts and Audit Committee’s certificate must be sent to Provincial Grand Secretary / Scribe E with summons for meeting at which they are to be presented</a:t>
            </a:r>
            <a:endParaRPr lang="en-US" altLang="en-US" sz="2800" dirty="0">
              <a:latin typeface="Calibri" pitchFamily="34" charset="0"/>
            </a:endParaRPr>
          </a:p>
        </p:txBody>
      </p:sp>
    </p:spTree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714375" y="180975"/>
            <a:ext cx="8229600" cy="1371600"/>
          </a:xfrm>
        </p:spPr>
        <p:txBody>
          <a:bodyPr/>
          <a:lstStyle/>
          <a:p>
            <a:pPr eaLnBrk="1" hangingPunct="1"/>
            <a:r>
              <a:rPr lang="en-GB" altLang="en-US" b="1">
                <a:latin typeface="Cambria" pitchFamily="18" charset="0"/>
              </a:rPr>
              <a:t>Financial Stewardship</a:t>
            </a:r>
            <a:endParaRPr lang="en-US" altLang="en-US" b="1">
              <a:latin typeface="Cambria" pitchFamily="18" charset="0"/>
            </a:endParaRPr>
          </a:p>
        </p:txBody>
      </p:sp>
      <p:sp>
        <p:nvSpPr>
          <p:cNvPr id="20483" name="Rectangle 3"/>
          <p:cNvSpPr>
            <a:spLocks noGrp="1" noChangeArrowheads="1"/>
          </p:cNvSpPr>
          <p:nvPr>
            <p:ph idx="1"/>
          </p:nvPr>
        </p:nvSpPr>
        <p:spPr>
          <a:xfrm>
            <a:off x="1011381" y="1554163"/>
            <a:ext cx="7945293" cy="3886200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en-GB" altLang="en-US" sz="2800" dirty="0">
                <a:latin typeface="Calibri" pitchFamily="34" charset="0"/>
              </a:rPr>
              <a:t>Should have regard to:</a:t>
            </a:r>
            <a:endParaRPr lang="en-US" altLang="en-US" sz="2800" dirty="0">
              <a:latin typeface="Calibri" pitchFamily="34" charset="0"/>
            </a:endParaRPr>
          </a:p>
          <a:p>
            <a:pPr lvl="1" eaLnBrk="1" hangingPunct="1"/>
            <a:endParaRPr lang="en-GB" altLang="en-US" sz="2400" dirty="0">
              <a:latin typeface="Calibri" pitchFamily="34" charset="0"/>
            </a:endParaRPr>
          </a:p>
          <a:p>
            <a:pPr lvl="1" eaLnBrk="1" hangingPunct="1"/>
            <a:r>
              <a:rPr lang="en-GB" altLang="en-US" sz="2400" dirty="0">
                <a:latin typeface="Calibri" pitchFamily="34" charset="0"/>
              </a:rPr>
              <a:t>Lodge / Chapter By- laws           </a:t>
            </a:r>
          </a:p>
          <a:p>
            <a:pPr lvl="1" eaLnBrk="1" hangingPunct="1"/>
            <a:endParaRPr lang="en-GB" altLang="en-US" sz="2400" dirty="0">
              <a:latin typeface="Calibri" pitchFamily="34" charset="0"/>
            </a:endParaRPr>
          </a:p>
          <a:p>
            <a:pPr lvl="1" eaLnBrk="1" hangingPunct="1"/>
            <a:r>
              <a:rPr lang="en-GB" altLang="en-US" sz="2400" dirty="0">
                <a:latin typeface="Calibri" pitchFamily="34" charset="0"/>
              </a:rPr>
              <a:t>Duty of care to brethren/companions</a:t>
            </a:r>
          </a:p>
          <a:p>
            <a:pPr lvl="1" eaLnBrk="1" hangingPunct="1"/>
            <a:endParaRPr lang="en-GB" altLang="en-US" sz="2400" dirty="0">
              <a:latin typeface="Calibri" pitchFamily="34" charset="0"/>
            </a:endParaRPr>
          </a:p>
          <a:p>
            <a:pPr lvl="1" eaLnBrk="1" hangingPunct="1"/>
            <a:r>
              <a:rPr lang="en-GB" altLang="en-US" sz="2400" dirty="0">
                <a:latin typeface="Calibri" pitchFamily="34" charset="0"/>
              </a:rPr>
              <a:t>Requirements of members (expressed in Open Lodge / Chapter)</a:t>
            </a:r>
            <a:endParaRPr lang="en-US" altLang="en-US" sz="2400" dirty="0">
              <a:latin typeface="Calibri" pitchFamily="34" charset="0"/>
            </a:endParaRPr>
          </a:p>
        </p:txBody>
      </p:sp>
    </p:spTree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722313" y="411163"/>
            <a:ext cx="7772400" cy="838200"/>
          </a:xfrm>
        </p:spPr>
        <p:txBody>
          <a:bodyPr/>
          <a:lstStyle/>
          <a:p>
            <a:pPr eaLnBrk="1" hangingPunct="1"/>
            <a:r>
              <a:rPr lang="en-GB" altLang="en-US" b="1">
                <a:latin typeface="Cambria" pitchFamily="18" charset="0"/>
              </a:rPr>
              <a:t>Financial Stewardship . . .</a:t>
            </a:r>
            <a:endParaRPr lang="en-US" altLang="en-US" b="1">
              <a:latin typeface="Cambria" pitchFamily="18" charset="0"/>
            </a:endParaRPr>
          </a:p>
        </p:txBody>
      </p:sp>
      <p:sp>
        <p:nvSpPr>
          <p:cNvPr id="21507" name="Rectangle 3"/>
          <p:cNvSpPr>
            <a:spLocks noGrp="1" noChangeArrowheads="1"/>
          </p:cNvSpPr>
          <p:nvPr>
            <p:ph idx="1"/>
          </p:nvPr>
        </p:nvSpPr>
        <p:spPr>
          <a:xfrm>
            <a:off x="1011382" y="1322388"/>
            <a:ext cx="7586518" cy="4348162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GB" altLang="en-US" sz="2800" dirty="0">
                <a:latin typeface="Calibri" pitchFamily="34" charset="0"/>
              </a:rPr>
              <a:t>Includes: </a:t>
            </a:r>
          </a:p>
          <a:p>
            <a:pPr lvl="1" eaLnBrk="1" hangingPunct="1">
              <a:lnSpc>
                <a:spcPct val="90000"/>
              </a:lnSpc>
            </a:pPr>
            <a:r>
              <a:rPr lang="en-GB" altLang="en-US" sz="2400" dirty="0">
                <a:latin typeface="Calibri" pitchFamily="34" charset="0"/>
              </a:rPr>
              <a:t>Preparing budget &amp; ensuring Subscriptions are adequate</a:t>
            </a:r>
            <a:endParaRPr lang="en-US" altLang="en-US" sz="2400" dirty="0">
              <a:latin typeface="Calibri" pitchFamily="34" charset="0"/>
            </a:endParaRPr>
          </a:p>
          <a:p>
            <a:pPr lvl="1" eaLnBrk="1" hangingPunct="1">
              <a:lnSpc>
                <a:spcPct val="90000"/>
              </a:lnSpc>
            </a:pPr>
            <a:r>
              <a:rPr lang="en-GB" altLang="en-US" sz="2400" dirty="0">
                <a:latin typeface="Calibri" pitchFamily="34" charset="0"/>
              </a:rPr>
              <a:t>Ensuring Subscriptions are received on time</a:t>
            </a:r>
            <a:endParaRPr lang="en-US" altLang="en-US" sz="2400" dirty="0">
              <a:latin typeface="Calibri" pitchFamily="34" charset="0"/>
            </a:endParaRPr>
          </a:p>
          <a:p>
            <a:pPr lvl="1" eaLnBrk="1" hangingPunct="1">
              <a:lnSpc>
                <a:spcPct val="90000"/>
              </a:lnSpc>
            </a:pPr>
            <a:r>
              <a:rPr lang="en-GB" altLang="en-US" sz="2400" dirty="0">
                <a:latin typeface="Calibri" pitchFamily="34" charset="0"/>
              </a:rPr>
              <a:t>Reporting non-payment of Subscriptions to Lodge/Chapter Committee</a:t>
            </a:r>
          </a:p>
          <a:p>
            <a:pPr lvl="1" eaLnBrk="1" hangingPunct="1">
              <a:lnSpc>
                <a:spcPct val="90000"/>
              </a:lnSpc>
            </a:pPr>
            <a:r>
              <a:rPr lang="en-GB" altLang="en-US" sz="2400" dirty="0">
                <a:latin typeface="Calibri" pitchFamily="34" charset="0"/>
              </a:rPr>
              <a:t>Ensuring Dining Fees are adequate to cover cost of meals</a:t>
            </a:r>
          </a:p>
          <a:p>
            <a:pPr lvl="1" eaLnBrk="1" hangingPunct="1">
              <a:lnSpc>
                <a:spcPct val="90000"/>
              </a:lnSpc>
            </a:pPr>
            <a:r>
              <a:rPr lang="en-GB" altLang="en-US" sz="2400" dirty="0">
                <a:latin typeface="Calibri" pitchFamily="34" charset="0"/>
              </a:rPr>
              <a:t>Ensuring Insurance in place for Lodge/Chapter assets</a:t>
            </a:r>
          </a:p>
          <a:p>
            <a:pPr lvl="1" eaLnBrk="1" hangingPunct="1">
              <a:lnSpc>
                <a:spcPct val="90000"/>
              </a:lnSpc>
            </a:pPr>
            <a:r>
              <a:rPr lang="en-GB" altLang="en-US" sz="2400" dirty="0">
                <a:latin typeface="Calibri" pitchFamily="34" charset="0"/>
              </a:rPr>
              <a:t>Ensuring Surplus Funds invested appropriately</a:t>
            </a:r>
          </a:p>
          <a:p>
            <a:pPr lvl="1" eaLnBrk="1" hangingPunct="1">
              <a:lnSpc>
                <a:spcPct val="90000"/>
              </a:lnSpc>
            </a:pPr>
            <a:r>
              <a:rPr lang="en-GB" altLang="en-US" sz="2400" dirty="0">
                <a:latin typeface="Calibri" pitchFamily="34" charset="0"/>
              </a:rPr>
              <a:t>Ensuring all Expenditure is duly authorised</a:t>
            </a:r>
            <a:endParaRPr lang="en-US" altLang="en-US" sz="2400" dirty="0">
              <a:latin typeface="Calibri" pitchFamily="34" charset="0"/>
            </a:endParaRPr>
          </a:p>
        </p:txBody>
      </p:sp>
    </p:spTree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GB" altLang="en-US" b="1">
                <a:latin typeface="Cambria" pitchFamily="18" charset="0"/>
              </a:rPr>
              <a:t>Income &amp; Expenditure Account &amp; Balance Sheet</a:t>
            </a:r>
            <a:endParaRPr lang="en-US" altLang="en-US" b="1">
              <a:latin typeface="Cambria" pitchFamily="18" charset="0"/>
            </a:endParaRPr>
          </a:p>
        </p:txBody>
      </p:sp>
      <p:sp>
        <p:nvSpPr>
          <p:cNvPr id="22531" name="Rectangle 3"/>
          <p:cNvSpPr>
            <a:spLocks noGrp="1" noChangeArrowheads="1"/>
          </p:cNvSpPr>
          <p:nvPr>
            <p:ph idx="1"/>
          </p:nvPr>
        </p:nvSpPr>
        <p:spPr>
          <a:xfrm>
            <a:off x="1052944" y="2089150"/>
            <a:ext cx="7297305" cy="3127375"/>
          </a:xfrm>
        </p:spPr>
        <p:txBody>
          <a:bodyPr/>
          <a:lstStyle/>
          <a:p>
            <a:pPr eaLnBrk="1" hangingPunct="1"/>
            <a:r>
              <a:rPr lang="en-GB" altLang="en-US" sz="2800" dirty="0">
                <a:latin typeface="Calibri" pitchFamily="34" charset="0"/>
              </a:rPr>
              <a:t>Specimen formats in Handout</a:t>
            </a:r>
            <a:endParaRPr lang="en-US" altLang="en-US" sz="2800" dirty="0">
              <a:latin typeface="Calibri" pitchFamily="34" charset="0"/>
            </a:endParaRPr>
          </a:p>
          <a:p>
            <a:pPr eaLnBrk="1" hangingPunct="1"/>
            <a:endParaRPr lang="en-GB" altLang="en-US" sz="2800" dirty="0">
              <a:latin typeface="Calibri" pitchFamily="34" charset="0"/>
            </a:endParaRPr>
          </a:p>
          <a:p>
            <a:pPr eaLnBrk="1" hangingPunct="1"/>
            <a:r>
              <a:rPr lang="en-GB" altLang="en-US" sz="2800" dirty="0">
                <a:latin typeface="Calibri" pitchFamily="34" charset="0"/>
              </a:rPr>
              <a:t>Formats not prescriptive</a:t>
            </a:r>
            <a:endParaRPr lang="en-US" altLang="en-US" sz="2800" dirty="0">
              <a:latin typeface="Calibri" pitchFamily="34" charset="0"/>
            </a:endParaRPr>
          </a:p>
          <a:p>
            <a:pPr eaLnBrk="1" hangingPunct="1"/>
            <a:endParaRPr lang="en-GB" altLang="en-US" sz="2800" dirty="0">
              <a:latin typeface="Calibri" pitchFamily="34" charset="0"/>
            </a:endParaRPr>
          </a:p>
          <a:p>
            <a:pPr eaLnBrk="1" hangingPunct="1"/>
            <a:r>
              <a:rPr lang="en-GB" altLang="en-US" sz="2800" dirty="0">
                <a:latin typeface="Calibri" pitchFamily="34" charset="0"/>
              </a:rPr>
              <a:t>Income &amp; Expenditure Account should be prepared on Accruals basis</a:t>
            </a:r>
            <a:endParaRPr lang="en-US" altLang="en-US" sz="2800" dirty="0">
              <a:latin typeface="Calibri" pitchFamily="34" charset="0"/>
            </a:endParaRPr>
          </a:p>
        </p:txBody>
      </p:sp>
    </p:spTree>
  </p:cSld>
  <p:clrMapOvr>
    <a:masterClrMapping/>
  </p:clrMapOvr>
  <p:transition/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6.jpeg"/></Relationships>
</file>

<file path=ppt/theme/theme1.xml><?xml version="1.0" encoding="utf-8"?>
<a:theme xmlns:a="http://schemas.openxmlformats.org/drawingml/2006/main" name="ywrtrg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Solstice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Solstice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odul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ywrtrg</Template>
  <TotalTime>1216</TotalTime>
  <Words>978</Words>
  <Application>Microsoft Office PowerPoint</Application>
  <PresentationFormat>On-screen Show (4:3)</PresentationFormat>
  <Paragraphs>205</Paragraphs>
  <Slides>32</Slides>
  <Notes>31</Notes>
  <HiddenSlides>0</HiddenSlides>
  <MMClips>0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32</vt:i4>
      </vt:variant>
    </vt:vector>
  </HeadingPairs>
  <TitlesOfParts>
    <vt:vector size="35" baseType="lpstr">
      <vt:lpstr>ywrtrg</vt:lpstr>
      <vt:lpstr>Solstice</vt:lpstr>
      <vt:lpstr>Office Theme</vt:lpstr>
      <vt:lpstr>Province of Yorkshire,  West Riding</vt:lpstr>
      <vt:lpstr>Introduction </vt:lpstr>
      <vt:lpstr>Treasurer’s Duties</vt:lpstr>
      <vt:lpstr>Book of Constitutions - Rule 153</vt:lpstr>
      <vt:lpstr>Book of Constitutions – Rule 153</vt:lpstr>
      <vt:lpstr>PGL / PGC Requirements</vt:lpstr>
      <vt:lpstr>Financial Stewardship</vt:lpstr>
      <vt:lpstr>Financial Stewardship . . .</vt:lpstr>
      <vt:lpstr>Income &amp; Expenditure Account &amp; Balance Sheet</vt:lpstr>
      <vt:lpstr>PowerPoint Presentation</vt:lpstr>
      <vt:lpstr>PowerPoint Presentation</vt:lpstr>
      <vt:lpstr>Sources of information for preparation of accounts</vt:lpstr>
      <vt:lpstr>PowerPoint Presentation</vt:lpstr>
      <vt:lpstr>Records &amp; Responsibilities</vt:lpstr>
      <vt:lpstr>Cash book</vt:lpstr>
      <vt:lpstr>PowerPoint Presentation</vt:lpstr>
      <vt:lpstr>Lodge / Chapter Funds</vt:lpstr>
      <vt:lpstr>Members Subscription Record</vt:lpstr>
      <vt:lpstr>Lodge / Chapter Investments &amp; Properties</vt:lpstr>
      <vt:lpstr>Lodge / Chapter Inventory</vt:lpstr>
      <vt:lpstr>Taxation</vt:lpstr>
      <vt:lpstr>Taxation . . .</vt:lpstr>
      <vt:lpstr>Bank &amp; Building Society Interest</vt:lpstr>
      <vt:lpstr>Audit Requirements</vt:lpstr>
      <vt:lpstr>Audit Committee</vt:lpstr>
      <vt:lpstr>Scope of the Audit</vt:lpstr>
      <vt:lpstr>Audit Report</vt:lpstr>
      <vt:lpstr>Audited Accounts</vt:lpstr>
      <vt:lpstr>Other Lodge / Chapter Funds</vt:lpstr>
      <vt:lpstr>Budget</vt:lpstr>
      <vt:lpstr>Guidance on Financial Matters</vt:lpstr>
      <vt:lpstr>And finally,  thank you  for listening – ANY QUESTIONS?.   Treasurers’  Workshop Province of Yorkshire, West Riding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Graham A Cooper</dc:creator>
  <cp:lastModifiedBy>1</cp:lastModifiedBy>
  <cp:revision>98</cp:revision>
  <dcterms:created xsi:type="dcterms:W3CDTF">2007-05-22T10:18:58Z</dcterms:created>
  <dcterms:modified xsi:type="dcterms:W3CDTF">2022-07-19T06:56:49Z</dcterms:modified>
</cp:coreProperties>
</file>